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handoutMasterIdLst>
    <p:handoutMasterId r:id="rId29"/>
  </p:handoutMasterIdLst>
  <p:sldIdLst>
    <p:sldId id="256" r:id="rId2"/>
    <p:sldId id="259" r:id="rId3"/>
    <p:sldId id="263" r:id="rId4"/>
    <p:sldId id="262" r:id="rId5"/>
    <p:sldId id="264" r:id="rId6"/>
    <p:sldId id="265" r:id="rId7"/>
    <p:sldId id="266" r:id="rId8"/>
    <p:sldId id="268" r:id="rId9"/>
    <p:sldId id="285" r:id="rId10"/>
    <p:sldId id="269" r:id="rId11"/>
    <p:sldId id="270" r:id="rId12"/>
    <p:sldId id="273" r:id="rId13"/>
    <p:sldId id="274" r:id="rId14"/>
    <p:sldId id="275" r:id="rId15"/>
    <p:sldId id="286" r:id="rId16"/>
    <p:sldId id="276" r:id="rId17"/>
    <p:sldId id="277" r:id="rId18"/>
    <p:sldId id="278" r:id="rId19"/>
    <p:sldId id="284" r:id="rId20"/>
    <p:sldId id="279" r:id="rId21"/>
    <p:sldId id="280" r:id="rId22"/>
    <p:sldId id="281" r:id="rId23"/>
    <p:sldId id="282" r:id="rId24"/>
    <p:sldId id="283" r:id="rId25"/>
    <p:sldId id="287" r:id="rId26"/>
    <p:sldId id="288" r:id="rId27"/>
    <p:sldId id="289" r:id="rId2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C8DEF8"/>
    <a:srgbClr val="A0D0BA"/>
    <a:srgbClr val="98BAA9"/>
    <a:srgbClr val="F9FBFA"/>
    <a:srgbClr val="000099"/>
    <a:srgbClr val="213F22"/>
    <a:srgbClr val="FFDE53"/>
    <a:srgbClr val="005696"/>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58" d="100"/>
          <a:sy n="58" d="100"/>
        </p:scale>
        <p:origin x="629"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A439F29-753A-44EB-A67F-03B04D5E7440}" type="datetimeFigureOut">
              <a:rPr lang="es-ES" smtClean="0"/>
              <a:t>15/03/2017</a:t>
            </a:fld>
            <a:endParaRPr lang="es-ES"/>
          </a:p>
        </p:txBody>
      </p:sp>
      <p:sp>
        <p:nvSpPr>
          <p:cNvPr id="4" name="Marcador de pie de página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4C5440B3-634B-4E37-B2B8-F93CDF894253}" type="slidenum">
              <a:rPr lang="es-ES" smtClean="0"/>
              <a:t>‹Nº›</a:t>
            </a:fld>
            <a:endParaRPr lang="es-ES"/>
          </a:p>
        </p:txBody>
      </p:sp>
    </p:spTree>
    <p:extLst>
      <p:ext uri="{BB962C8B-B14F-4D97-AF65-F5344CB8AC3E}">
        <p14:creationId xmlns:p14="http://schemas.microsoft.com/office/powerpoint/2010/main" val="145592608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3/15/2017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3/15/2017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586B75A-687E-405C-8A0B-8D00578BA2C3}" type="datetimeFigureOut">
              <a:rPr lang="en-US" dirty="0"/>
              <a:pPr/>
              <a:t>3/15/2017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3/15/2017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3/15/2017</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3/15/2017</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3/15/2017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3/15/2017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3/15/2017</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3/15/2017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3/15/2017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3/15/2017</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Layout" Target="../slideLayouts/slideLayout8.xml"/><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40123" y="993642"/>
            <a:ext cx="7884682" cy="3255264"/>
          </a:xfrm>
        </p:spPr>
        <p:txBody>
          <a:bodyPr>
            <a:normAutofit fontScale="90000"/>
          </a:bodyPr>
          <a:lstStyle/>
          <a:p>
            <a:pPr algn="ctr"/>
            <a:r>
              <a:rPr lang="es-ES_tradnl" sz="4800" dirty="0"/>
              <a:t>Jornadas Técnicas para los beneficiarios de proyectos aprobados en la 1ª convocatoria del Programa INTERREG V-A MAC 2014-2020</a:t>
            </a:r>
            <a:endParaRPr lang="es-ES" sz="4800"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3263" y="949451"/>
            <a:ext cx="2554229" cy="697993"/>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8683" y="4415478"/>
            <a:ext cx="2353747" cy="1495168"/>
          </a:xfrm>
          <a:prstGeom prst="rect">
            <a:avLst/>
          </a:prstGeom>
        </p:spPr>
      </p:pic>
      <p:sp>
        <p:nvSpPr>
          <p:cNvPr id="5" name="Subtítulo 4"/>
          <p:cNvSpPr>
            <a:spLocks noGrp="1"/>
          </p:cNvSpPr>
          <p:nvPr>
            <p:ph type="subTitle" idx="1"/>
          </p:nvPr>
        </p:nvSpPr>
        <p:spPr>
          <a:xfrm>
            <a:off x="1100015" y="4494362"/>
            <a:ext cx="7315200" cy="1242204"/>
          </a:xfrm>
        </p:spPr>
        <p:txBody>
          <a:bodyPr>
            <a:normAutofit fontScale="70000" lnSpcReduction="20000"/>
          </a:bodyPr>
          <a:lstStyle/>
          <a:p>
            <a:pPr algn="r"/>
            <a:r>
              <a:rPr lang="es-ES_tradnl" b="1" i="1" dirty="0"/>
              <a:t>14 de marzo de 2017-Las Palmas de Gran Canaria</a:t>
            </a:r>
          </a:p>
          <a:p>
            <a:pPr algn="r"/>
            <a:r>
              <a:rPr lang="es-ES_tradnl" b="1" i="1" dirty="0"/>
              <a:t>16 de marzo de 2017-Santa Cruz de Tenerife</a:t>
            </a:r>
          </a:p>
          <a:p>
            <a:pPr algn="r"/>
            <a:r>
              <a:rPr lang="es-ES_tradnl" b="1" i="1" dirty="0"/>
              <a:t>20 de marzo de 2017-Funchal, Madeira</a:t>
            </a:r>
          </a:p>
          <a:p>
            <a:pPr algn="r"/>
            <a:r>
              <a:rPr lang="es-ES_tradnl" b="1" i="1" dirty="0"/>
              <a:t>22 de marzo de 2017-Angra do Heroísmo, </a:t>
            </a:r>
            <a:r>
              <a:rPr lang="es-ES_tradnl" b="1" i="1" dirty="0" err="1"/>
              <a:t>Terceira</a:t>
            </a:r>
            <a:r>
              <a:rPr lang="es-ES_tradnl" b="1" i="1" dirty="0"/>
              <a:t>, Açores</a:t>
            </a:r>
          </a:p>
          <a:p>
            <a:endParaRPr lang="es-ES_tradnl" b="1" dirty="0"/>
          </a:p>
          <a:p>
            <a:endParaRPr lang="es-ES" b="1" dirty="0"/>
          </a:p>
        </p:txBody>
      </p:sp>
    </p:spTree>
    <p:extLst>
      <p:ext uri="{BB962C8B-B14F-4D97-AF65-F5344CB8AC3E}">
        <p14:creationId xmlns:p14="http://schemas.microsoft.com/office/powerpoint/2010/main" val="1484749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_tradnl" sz="2800" b="1" dirty="0">
                <a:effectLst>
                  <a:outerShdw blurRad="38100" dist="38100" dir="2700000" algn="tl">
                    <a:srgbClr val="000000">
                      <a:alpha val="43137"/>
                    </a:srgbClr>
                  </a:outerShdw>
                </a:effectLst>
              </a:rPr>
              <a:t>LA GESTIÓN FINANCIERA DE LOS PROYECTOS</a:t>
            </a:r>
            <a:endParaRPr lang="es-ES" sz="2800" b="1" dirty="0">
              <a:effectLst>
                <a:outerShdw blurRad="38100" dist="38100" dir="2700000" algn="tl">
                  <a:srgbClr val="000000">
                    <a:alpha val="43137"/>
                  </a:srgbClr>
                </a:outerShdw>
              </a:effectLst>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sp>
        <p:nvSpPr>
          <p:cNvPr id="9" name="AutoShape 12"/>
          <p:cNvSpPr>
            <a:spLocks noChangeArrowheads="1"/>
          </p:cNvSpPr>
          <p:nvPr/>
        </p:nvSpPr>
        <p:spPr bwMode="auto">
          <a:xfrm>
            <a:off x="3676993" y="2053771"/>
            <a:ext cx="7831266" cy="684212"/>
          </a:xfrm>
          <a:prstGeom prst="bevel">
            <a:avLst>
              <a:gd name="adj" fmla="val 12500"/>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90000" anchor="ctr"/>
          <a:lstStyle>
            <a:lvl1pPr>
              <a:tabLst>
                <a:tab pos="384175" algn="l"/>
              </a:tabLst>
              <a:defRPr>
                <a:solidFill>
                  <a:schemeClr val="tx1"/>
                </a:solidFill>
                <a:latin typeface="Arial" panose="020B0604020202020204" pitchFamily="34" charset="0"/>
              </a:defRPr>
            </a:lvl1pPr>
            <a:lvl2pPr>
              <a:tabLst>
                <a:tab pos="384175" algn="l"/>
              </a:tabLst>
              <a:defRPr>
                <a:solidFill>
                  <a:schemeClr val="tx1"/>
                </a:solidFill>
                <a:latin typeface="Arial" panose="020B0604020202020204" pitchFamily="34" charset="0"/>
              </a:defRPr>
            </a:lvl2pPr>
            <a:lvl3pPr>
              <a:tabLst>
                <a:tab pos="384175" algn="l"/>
              </a:tabLst>
              <a:defRPr>
                <a:solidFill>
                  <a:schemeClr val="tx1"/>
                </a:solidFill>
                <a:latin typeface="Arial" panose="020B0604020202020204" pitchFamily="34" charset="0"/>
              </a:defRPr>
            </a:lvl3pPr>
            <a:lvl4pPr>
              <a:tabLst>
                <a:tab pos="384175" algn="l"/>
              </a:tabLst>
              <a:defRPr>
                <a:solidFill>
                  <a:schemeClr val="tx1"/>
                </a:solidFill>
                <a:latin typeface="Arial" panose="020B0604020202020204" pitchFamily="34" charset="0"/>
              </a:defRPr>
            </a:lvl4pPr>
            <a:lvl5pPr>
              <a:tabLst>
                <a:tab pos="384175" algn="l"/>
              </a:tabLst>
              <a:defRPr>
                <a:solidFill>
                  <a:schemeClr val="tx1"/>
                </a:solidFill>
                <a:latin typeface="Arial" panose="020B0604020202020204" pitchFamily="34" charset="0"/>
              </a:defRPr>
            </a:lvl5pPr>
            <a:lvl6pPr fontAlgn="base">
              <a:spcBef>
                <a:spcPct val="0"/>
              </a:spcBef>
              <a:spcAft>
                <a:spcPct val="0"/>
              </a:spcAft>
              <a:tabLst>
                <a:tab pos="384175" algn="l"/>
              </a:tabLst>
              <a:defRPr>
                <a:solidFill>
                  <a:schemeClr val="tx1"/>
                </a:solidFill>
                <a:latin typeface="Arial" panose="020B0604020202020204" pitchFamily="34" charset="0"/>
              </a:defRPr>
            </a:lvl6pPr>
            <a:lvl7pPr fontAlgn="base">
              <a:spcBef>
                <a:spcPct val="0"/>
              </a:spcBef>
              <a:spcAft>
                <a:spcPct val="0"/>
              </a:spcAft>
              <a:tabLst>
                <a:tab pos="384175" algn="l"/>
              </a:tabLst>
              <a:defRPr>
                <a:solidFill>
                  <a:schemeClr val="tx1"/>
                </a:solidFill>
                <a:latin typeface="Arial" panose="020B0604020202020204" pitchFamily="34" charset="0"/>
              </a:defRPr>
            </a:lvl7pPr>
            <a:lvl8pPr fontAlgn="base">
              <a:spcBef>
                <a:spcPct val="0"/>
              </a:spcBef>
              <a:spcAft>
                <a:spcPct val="0"/>
              </a:spcAft>
              <a:tabLst>
                <a:tab pos="384175" algn="l"/>
              </a:tabLst>
              <a:defRPr>
                <a:solidFill>
                  <a:schemeClr val="tx1"/>
                </a:solidFill>
                <a:latin typeface="Arial" panose="020B0604020202020204" pitchFamily="34" charset="0"/>
              </a:defRPr>
            </a:lvl8pPr>
            <a:lvl9pPr fontAlgn="base">
              <a:spcBef>
                <a:spcPct val="0"/>
              </a:spcBef>
              <a:spcAft>
                <a:spcPct val="0"/>
              </a:spcAft>
              <a:tabLst>
                <a:tab pos="384175" algn="l"/>
              </a:tabLst>
              <a:defRPr>
                <a:solidFill>
                  <a:schemeClr val="tx1"/>
                </a:solidFill>
                <a:latin typeface="Arial" panose="020B0604020202020204" pitchFamily="34" charset="0"/>
              </a:defRPr>
            </a:lvl9pPr>
          </a:lstStyle>
          <a:p>
            <a:pPr eaLnBrk="0" hangingPunct="0">
              <a:spcBef>
                <a:spcPct val="50000"/>
              </a:spcBef>
            </a:pPr>
            <a:r>
              <a:rPr lang="es-ES_tradnl" altLang="es-ES" sz="1600" b="1" dirty="0">
                <a:solidFill>
                  <a:srgbClr val="000099"/>
                </a:solidFill>
                <a:latin typeface="+mj-lt"/>
                <a:cs typeface="Arial" panose="020B0604020202020204" pitchFamily="34" charset="0"/>
              </a:rPr>
              <a:t>1. EL CIRCUITO FINANCIERO: GASTOS Y PAGOS</a:t>
            </a:r>
          </a:p>
        </p:txBody>
      </p:sp>
      <p:sp>
        <p:nvSpPr>
          <p:cNvPr id="11" name="AutoShape 12"/>
          <p:cNvSpPr>
            <a:spLocks noChangeArrowheads="1"/>
          </p:cNvSpPr>
          <p:nvPr/>
        </p:nvSpPr>
        <p:spPr bwMode="auto">
          <a:xfrm>
            <a:off x="3672871" y="3092198"/>
            <a:ext cx="7831266" cy="684212"/>
          </a:xfrm>
          <a:prstGeom prst="bevel">
            <a:avLst>
              <a:gd name="adj" fmla="val 12500"/>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90000" anchor="ctr"/>
          <a:lstStyle>
            <a:lvl1pPr>
              <a:tabLst>
                <a:tab pos="384175" algn="l"/>
              </a:tabLst>
              <a:defRPr>
                <a:solidFill>
                  <a:schemeClr val="tx1"/>
                </a:solidFill>
                <a:latin typeface="Arial" panose="020B0604020202020204" pitchFamily="34" charset="0"/>
              </a:defRPr>
            </a:lvl1pPr>
            <a:lvl2pPr>
              <a:tabLst>
                <a:tab pos="384175" algn="l"/>
              </a:tabLst>
              <a:defRPr>
                <a:solidFill>
                  <a:schemeClr val="tx1"/>
                </a:solidFill>
                <a:latin typeface="Arial" panose="020B0604020202020204" pitchFamily="34" charset="0"/>
              </a:defRPr>
            </a:lvl2pPr>
            <a:lvl3pPr>
              <a:tabLst>
                <a:tab pos="384175" algn="l"/>
              </a:tabLst>
              <a:defRPr>
                <a:solidFill>
                  <a:schemeClr val="tx1"/>
                </a:solidFill>
                <a:latin typeface="Arial" panose="020B0604020202020204" pitchFamily="34" charset="0"/>
              </a:defRPr>
            </a:lvl3pPr>
            <a:lvl4pPr>
              <a:tabLst>
                <a:tab pos="384175" algn="l"/>
              </a:tabLst>
              <a:defRPr>
                <a:solidFill>
                  <a:schemeClr val="tx1"/>
                </a:solidFill>
                <a:latin typeface="Arial" panose="020B0604020202020204" pitchFamily="34" charset="0"/>
              </a:defRPr>
            </a:lvl4pPr>
            <a:lvl5pPr>
              <a:tabLst>
                <a:tab pos="384175" algn="l"/>
              </a:tabLst>
              <a:defRPr>
                <a:solidFill>
                  <a:schemeClr val="tx1"/>
                </a:solidFill>
                <a:latin typeface="Arial" panose="020B0604020202020204" pitchFamily="34" charset="0"/>
              </a:defRPr>
            </a:lvl5pPr>
            <a:lvl6pPr fontAlgn="base">
              <a:spcBef>
                <a:spcPct val="0"/>
              </a:spcBef>
              <a:spcAft>
                <a:spcPct val="0"/>
              </a:spcAft>
              <a:tabLst>
                <a:tab pos="384175" algn="l"/>
              </a:tabLst>
              <a:defRPr>
                <a:solidFill>
                  <a:schemeClr val="tx1"/>
                </a:solidFill>
                <a:latin typeface="Arial" panose="020B0604020202020204" pitchFamily="34" charset="0"/>
              </a:defRPr>
            </a:lvl6pPr>
            <a:lvl7pPr fontAlgn="base">
              <a:spcBef>
                <a:spcPct val="0"/>
              </a:spcBef>
              <a:spcAft>
                <a:spcPct val="0"/>
              </a:spcAft>
              <a:tabLst>
                <a:tab pos="384175" algn="l"/>
              </a:tabLst>
              <a:defRPr>
                <a:solidFill>
                  <a:schemeClr val="tx1"/>
                </a:solidFill>
                <a:latin typeface="Arial" panose="020B0604020202020204" pitchFamily="34" charset="0"/>
              </a:defRPr>
            </a:lvl7pPr>
            <a:lvl8pPr fontAlgn="base">
              <a:spcBef>
                <a:spcPct val="0"/>
              </a:spcBef>
              <a:spcAft>
                <a:spcPct val="0"/>
              </a:spcAft>
              <a:tabLst>
                <a:tab pos="384175" algn="l"/>
              </a:tabLst>
              <a:defRPr>
                <a:solidFill>
                  <a:schemeClr val="tx1"/>
                </a:solidFill>
                <a:latin typeface="Arial" panose="020B0604020202020204" pitchFamily="34" charset="0"/>
              </a:defRPr>
            </a:lvl8pPr>
            <a:lvl9pPr fontAlgn="base">
              <a:spcBef>
                <a:spcPct val="0"/>
              </a:spcBef>
              <a:spcAft>
                <a:spcPct val="0"/>
              </a:spcAft>
              <a:tabLst>
                <a:tab pos="384175" algn="l"/>
              </a:tabLst>
              <a:defRPr>
                <a:solidFill>
                  <a:schemeClr val="tx1"/>
                </a:solidFill>
                <a:latin typeface="Arial" panose="020B0604020202020204" pitchFamily="34" charset="0"/>
              </a:defRPr>
            </a:lvl9pPr>
          </a:lstStyle>
          <a:p>
            <a:pPr eaLnBrk="0" hangingPunct="0">
              <a:spcBef>
                <a:spcPct val="50000"/>
              </a:spcBef>
            </a:pPr>
            <a:r>
              <a:rPr lang="es-ES_tradnl" altLang="es-ES" sz="1600" b="1" dirty="0">
                <a:solidFill>
                  <a:srgbClr val="000099"/>
                </a:solidFill>
                <a:latin typeface="+mj-lt"/>
                <a:cs typeface="Arial" panose="020B0604020202020204" pitchFamily="34" charset="0"/>
              </a:rPr>
              <a:t>2. LA ELEGIBILIDAD DEL GASTO</a:t>
            </a:r>
          </a:p>
        </p:txBody>
      </p:sp>
      <p:sp>
        <p:nvSpPr>
          <p:cNvPr id="12" name="AutoShape 12"/>
          <p:cNvSpPr>
            <a:spLocks noChangeArrowheads="1"/>
          </p:cNvSpPr>
          <p:nvPr/>
        </p:nvSpPr>
        <p:spPr bwMode="auto">
          <a:xfrm>
            <a:off x="3672871" y="4099473"/>
            <a:ext cx="7831266" cy="684212"/>
          </a:xfrm>
          <a:prstGeom prst="bevel">
            <a:avLst>
              <a:gd name="adj" fmla="val 12500"/>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90000" anchor="ctr"/>
          <a:lstStyle>
            <a:lvl1pPr>
              <a:tabLst>
                <a:tab pos="384175" algn="l"/>
              </a:tabLst>
              <a:defRPr>
                <a:solidFill>
                  <a:schemeClr val="tx1"/>
                </a:solidFill>
                <a:latin typeface="Arial" panose="020B0604020202020204" pitchFamily="34" charset="0"/>
              </a:defRPr>
            </a:lvl1pPr>
            <a:lvl2pPr>
              <a:tabLst>
                <a:tab pos="384175" algn="l"/>
              </a:tabLst>
              <a:defRPr>
                <a:solidFill>
                  <a:schemeClr val="tx1"/>
                </a:solidFill>
                <a:latin typeface="Arial" panose="020B0604020202020204" pitchFamily="34" charset="0"/>
              </a:defRPr>
            </a:lvl2pPr>
            <a:lvl3pPr>
              <a:tabLst>
                <a:tab pos="384175" algn="l"/>
              </a:tabLst>
              <a:defRPr>
                <a:solidFill>
                  <a:schemeClr val="tx1"/>
                </a:solidFill>
                <a:latin typeface="Arial" panose="020B0604020202020204" pitchFamily="34" charset="0"/>
              </a:defRPr>
            </a:lvl3pPr>
            <a:lvl4pPr>
              <a:tabLst>
                <a:tab pos="384175" algn="l"/>
              </a:tabLst>
              <a:defRPr>
                <a:solidFill>
                  <a:schemeClr val="tx1"/>
                </a:solidFill>
                <a:latin typeface="Arial" panose="020B0604020202020204" pitchFamily="34" charset="0"/>
              </a:defRPr>
            </a:lvl4pPr>
            <a:lvl5pPr>
              <a:tabLst>
                <a:tab pos="384175" algn="l"/>
              </a:tabLst>
              <a:defRPr>
                <a:solidFill>
                  <a:schemeClr val="tx1"/>
                </a:solidFill>
                <a:latin typeface="Arial" panose="020B0604020202020204" pitchFamily="34" charset="0"/>
              </a:defRPr>
            </a:lvl5pPr>
            <a:lvl6pPr fontAlgn="base">
              <a:spcBef>
                <a:spcPct val="0"/>
              </a:spcBef>
              <a:spcAft>
                <a:spcPct val="0"/>
              </a:spcAft>
              <a:tabLst>
                <a:tab pos="384175" algn="l"/>
              </a:tabLst>
              <a:defRPr>
                <a:solidFill>
                  <a:schemeClr val="tx1"/>
                </a:solidFill>
                <a:latin typeface="Arial" panose="020B0604020202020204" pitchFamily="34" charset="0"/>
              </a:defRPr>
            </a:lvl6pPr>
            <a:lvl7pPr fontAlgn="base">
              <a:spcBef>
                <a:spcPct val="0"/>
              </a:spcBef>
              <a:spcAft>
                <a:spcPct val="0"/>
              </a:spcAft>
              <a:tabLst>
                <a:tab pos="384175" algn="l"/>
              </a:tabLst>
              <a:defRPr>
                <a:solidFill>
                  <a:schemeClr val="tx1"/>
                </a:solidFill>
                <a:latin typeface="Arial" panose="020B0604020202020204" pitchFamily="34" charset="0"/>
              </a:defRPr>
            </a:lvl7pPr>
            <a:lvl8pPr fontAlgn="base">
              <a:spcBef>
                <a:spcPct val="0"/>
              </a:spcBef>
              <a:spcAft>
                <a:spcPct val="0"/>
              </a:spcAft>
              <a:tabLst>
                <a:tab pos="384175" algn="l"/>
              </a:tabLst>
              <a:defRPr>
                <a:solidFill>
                  <a:schemeClr val="tx1"/>
                </a:solidFill>
                <a:latin typeface="Arial" panose="020B0604020202020204" pitchFamily="34" charset="0"/>
              </a:defRPr>
            </a:lvl8pPr>
            <a:lvl9pPr fontAlgn="base">
              <a:spcBef>
                <a:spcPct val="0"/>
              </a:spcBef>
              <a:spcAft>
                <a:spcPct val="0"/>
              </a:spcAft>
              <a:tabLst>
                <a:tab pos="384175" algn="l"/>
              </a:tabLst>
              <a:defRPr>
                <a:solidFill>
                  <a:schemeClr val="tx1"/>
                </a:solidFill>
                <a:latin typeface="Arial" panose="020B0604020202020204" pitchFamily="34" charset="0"/>
              </a:defRPr>
            </a:lvl9pPr>
          </a:lstStyle>
          <a:p>
            <a:pPr eaLnBrk="0" hangingPunct="0">
              <a:spcBef>
                <a:spcPct val="50000"/>
              </a:spcBef>
            </a:pPr>
            <a:r>
              <a:rPr lang="es-ES_tradnl" altLang="es-ES" sz="1600" b="1" dirty="0">
                <a:solidFill>
                  <a:srgbClr val="000099"/>
                </a:solidFill>
                <a:latin typeface="+mj-lt"/>
                <a:cs typeface="Arial" panose="020B0604020202020204" pitchFamily="34" charset="0"/>
              </a:rPr>
              <a:t>3. EL GASTO FEDER FUERA DEL ESPACIO DE COOPERACIÓN</a:t>
            </a:r>
          </a:p>
        </p:txBody>
      </p:sp>
    </p:spTree>
    <p:extLst>
      <p:ext uri="{BB962C8B-B14F-4D97-AF65-F5344CB8AC3E}">
        <p14:creationId xmlns:p14="http://schemas.microsoft.com/office/powerpoint/2010/main" val="54027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linds(horizontal)">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364302"/>
            <a:ext cx="2843897" cy="2451864"/>
          </a:xfrm>
          <a:solidFill>
            <a:schemeClr val="bg1"/>
          </a:solidFill>
          <a:ln>
            <a:solidFill>
              <a:schemeClr val="bg1"/>
            </a:solidFill>
          </a:ln>
        </p:spPr>
        <p:txBody>
          <a:bodyPr anchor="ctr">
            <a:normAutofit/>
          </a:bodyPr>
          <a:lstStyle/>
          <a:p>
            <a:pPr algn="ctr"/>
            <a:r>
              <a:rPr lang="es-ES_tradnl" sz="2000" b="1" dirty="0">
                <a:solidFill>
                  <a:srgbClr val="FF9900"/>
                </a:solidFill>
              </a:rPr>
              <a:t>ANTICIPOS</a:t>
            </a:r>
            <a:endParaRPr lang="es-ES" sz="2000" b="1" dirty="0">
              <a:solidFill>
                <a:srgbClr val="FF9900"/>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cxnSp>
        <p:nvCxnSpPr>
          <p:cNvPr id="20" name="AutoShape 19"/>
          <p:cNvCxnSpPr>
            <a:cxnSpLocks noChangeShapeType="1"/>
            <a:stCxn id="50" idx="3"/>
          </p:cNvCxnSpPr>
          <p:nvPr/>
        </p:nvCxnSpPr>
        <p:spPr bwMode="auto">
          <a:xfrm flipV="1">
            <a:off x="5865091" y="2191146"/>
            <a:ext cx="3664614" cy="4987"/>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AutoShape 20"/>
          <p:cNvCxnSpPr>
            <a:cxnSpLocks noChangeShapeType="1"/>
            <a:stCxn id="52" idx="3"/>
          </p:cNvCxnSpPr>
          <p:nvPr/>
        </p:nvCxnSpPr>
        <p:spPr bwMode="auto">
          <a:xfrm>
            <a:off x="5865089" y="2684440"/>
            <a:ext cx="3664614" cy="8945"/>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 Box 21"/>
          <p:cNvSpPr txBox="1">
            <a:spLocks noChangeArrowheads="1"/>
          </p:cNvSpPr>
          <p:nvPr/>
        </p:nvSpPr>
        <p:spPr bwMode="auto">
          <a:xfrm>
            <a:off x="6290540" y="1054361"/>
            <a:ext cx="1981200"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200" dirty="0">
                <a:solidFill>
                  <a:srgbClr val="800080"/>
                </a:solidFill>
                <a:latin typeface="Arial Narrow" panose="020B0606020202030204" pitchFamily="34" charset="0"/>
              </a:rPr>
              <a:t>Solicitud anticipo BP</a:t>
            </a:r>
          </a:p>
        </p:txBody>
      </p:sp>
      <p:grpSp>
        <p:nvGrpSpPr>
          <p:cNvPr id="32" name="Group 31"/>
          <p:cNvGrpSpPr>
            <a:grpSpLocks/>
          </p:cNvGrpSpPr>
          <p:nvPr/>
        </p:nvGrpSpPr>
        <p:grpSpPr bwMode="auto">
          <a:xfrm>
            <a:off x="9694140" y="3536517"/>
            <a:ext cx="1371600" cy="677862"/>
            <a:chOff x="624" y="2688"/>
            <a:chExt cx="864" cy="407"/>
          </a:xfrm>
        </p:grpSpPr>
        <p:sp>
          <p:nvSpPr>
            <p:cNvPr id="33" name="Rectangle 32"/>
            <p:cNvSpPr>
              <a:spLocks noChangeArrowheads="1"/>
            </p:cNvSpPr>
            <p:nvPr/>
          </p:nvSpPr>
          <p:spPr bwMode="auto">
            <a:xfrm>
              <a:off x="624" y="2688"/>
              <a:ext cx="864" cy="407"/>
            </a:xfrm>
            <a:prstGeom prst="rect">
              <a:avLst/>
            </a:prstGeom>
            <a:solidFill>
              <a:srgbClr val="00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s-ES" altLang="es-ES">
                <a:solidFill>
                  <a:prstClr val="black"/>
                </a:solidFill>
              </a:endParaRPr>
            </a:p>
          </p:txBody>
        </p:sp>
        <p:sp>
          <p:nvSpPr>
            <p:cNvPr id="34" name="Text Box 33"/>
            <p:cNvSpPr txBox="1">
              <a:spLocks noChangeArrowheads="1"/>
            </p:cNvSpPr>
            <p:nvPr/>
          </p:nvSpPr>
          <p:spPr bwMode="auto">
            <a:xfrm>
              <a:off x="672" y="2736"/>
              <a:ext cx="816" cy="314"/>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a:solidFill>
                    <a:prstClr val="white"/>
                  </a:solidFill>
                  <a:latin typeface="Arial Narrow" panose="020B0606020202030204" pitchFamily="34" charset="0"/>
                </a:rPr>
                <a:t>Secretaría Conjunta</a:t>
              </a:r>
            </a:p>
          </p:txBody>
        </p:sp>
      </p:grpSp>
      <p:cxnSp>
        <p:nvCxnSpPr>
          <p:cNvPr id="41" name="AutoShape 40"/>
          <p:cNvCxnSpPr>
            <a:cxnSpLocks noChangeShapeType="1"/>
          </p:cNvCxnSpPr>
          <p:nvPr/>
        </p:nvCxnSpPr>
        <p:spPr bwMode="auto">
          <a:xfrm>
            <a:off x="5848610" y="1267295"/>
            <a:ext cx="3681095" cy="8311"/>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Text Box 46"/>
          <p:cNvSpPr txBox="1">
            <a:spLocks noChangeArrowheads="1"/>
          </p:cNvSpPr>
          <p:nvPr/>
        </p:nvSpPr>
        <p:spPr bwMode="auto">
          <a:xfrm>
            <a:off x="10268736" y="2966784"/>
            <a:ext cx="1510586" cy="461665"/>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200" dirty="0">
                <a:solidFill>
                  <a:srgbClr val="7030A0"/>
                </a:solidFill>
                <a:latin typeface="Arial Narrow" panose="020B0606020202030204" pitchFamily="34" charset="0"/>
              </a:rPr>
              <a:t>Solicitudes anticipo por beneficiario</a:t>
            </a:r>
          </a:p>
        </p:txBody>
      </p:sp>
      <p:cxnSp>
        <p:nvCxnSpPr>
          <p:cNvPr id="46" name="AutoShape 49"/>
          <p:cNvCxnSpPr>
            <a:cxnSpLocks noChangeShapeType="1"/>
            <a:stCxn id="33" idx="1"/>
            <a:endCxn id="65" idx="3"/>
          </p:cNvCxnSpPr>
          <p:nvPr/>
        </p:nvCxnSpPr>
        <p:spPr bwMode="auto">
          <a:xfrm flipH="1">
            <a:off x="8105480" y="3875448"/>
            <a:ext cx="1588660" cy="6647"/>
          </a:xfrm>
          <a:prstGeom prst="straightConnector1">
            <a:avLst/>
          </a:prstGeom>
          <a:noFill/>
          <a:ln w="19050">
            <a:solidFill>
              <a:srgbClr val="009999"/>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ext Box 5"/>
          <p:cNvSpPr txBox="1">
            <a:spLocks noChangeArrowheads="1"/>
          </p:cNvSpPr>
          <p:nvPr/>
        </p:nvSpPr>
        <p:spPr bwMode="auto">
          <a:xfrm>
            <a:off x="4181565" y="2042244"/>
            <a:ext cx="1683526"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prstClr val="white"/>
                </a:solidFill>
                <a:latin typeface="Arial Narrow" panose="020B0606020202030204" pitchFamily="34" charset="0"/>
              </a:rPr>
              <a:t>Beneficiario FEDER 2</a:t>
            </a:r>
            <a:endParaRPr lang="es-ES" altLang="es-ES" sz="1400" dirty="0">
              <a:solidFill>
                <a:prstClr val="white"/>
              </a:solidFill>
              <a:latin typeface="Arial Narrow" panose="020B0606020202030204" pitchFamily="34" charset="0"/>
            </a:endParaRPr>
          </a:p>
        </p:txBody>
      </p:sp>
      <p:sp>
        <p:nvSpPr>
          <p:cNvPr id="51" name="Text Box 5"/>
          <p:cNvSpPr txBox="1">
            <a:spLocks noGrp="1" noChangeArrowheads="1"/>
          </p:cNvSpPr>
          <p:nvPr>
            <p:ph idx="1"/>
          </p:nvPr>
        </p:nvSpPr>
        <p:spPr bwMode="auto">
          <a:xfrm>
            <a:off x="4188547" y="1119843"/>
            <a:ext cx="1685780" cy="286232"/>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marL="0" indent="0" algn="ctr" eaLnBrk="1" hangingPunct="1">
              <a:spcBef>
                <a:spcPct val="50000"/>
              </a:spcBef>
              <a:buNone/>
            </a:pPr>
            <a:r>
              <a:rPr lang="es-ES_tradnl" altLang="es-ES" sz="1400" dirty="0">
                <a:solidFill>
                  <a:schemeClr val="bg1"/>
                </a:solidFill>
                <a:latin typeface="Arial Narrow" panose="020B0606020202030204" pitchFamily="34" charset="0"/>
              </a:rPr>
              <a:t>Beneficiario Principal</a:t>
            </a:r>
            <a:endParaRPr lang="es-ES" altLang="es-ES" sz="1400" dirty="0">
              <a:solidFill>
                <a:schemeClr val="bg1"/>
              </a:solidFill>
              <a:latin typeface="Arial Narrow" panose="020B0606020202030204" pitchFamily="34" charset="0"/>
            </a:endParaRPr>
          </a:p>
        </p:txBody>
      </p:sp>
      <p:sp>
        <p:nvSpPr>
          <p:cNvPr id="52" name="Text Box 5"/>
          <p:cNvSpPr txBox="1">
            <a:spLocks noChangeArrowheads="1"/>
          </p:cNvSpPr>
          <p:nvPr/>
        </p:nvSpPr>
        <p:spPr bwMode="auto">
          <a:xfrm>
            <a:off x="4168236" y="2530551"/>
            <a:ext cx="1696853"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prstClr val="white"/>
                </a:solidFill>
                <a:latin typeface="Arial Narrow" panose="020B0606020202030204" pitchFamily="34" charset="0"/>
              </a:rPr>
              <a:t>Beneficiario FEDER 3</a:t>
            </a:r>
            <a:endParaRPr lang="es-ES" altLang="es-ES" sz="1400" dirty="0">
              <a:solidFill>
                <a:prstClr val="white"/>
              </a:solidFill>
              <a:latin typeface="Arial Narrow" panose="020B0606020202030204" pitchFamily="34" charset="0"/>
            </a:endParaRPr>
          </a:p>
        </p:txBody>
      </p:sp>
      <p:grpSp>
        <p:nvGrpSpPr>
          <p:cNvPr id="64" name="Group 31"/>
          <p:cNvGrpSpPr>
            <a:grpSpLocks/>
          </p:cNvGrpSpPr>
          <p:nvPr/>
        </p:nvGrpSpPr>
        <p:grpSpPr bwMode="auto">
          <a:xfrm>
            <a:off x="6733880" y="3543162"/>
            <a:ext cx="1371600" cy="677865"/>
            <a:chOff x="624" y="2362"/>
            <a:chExt cx="864" cy="407"/>
          </a:xfrm>
        </p:grpSpPr>
        <p:sp>
          <p:nvSpPr>
            <p:cNvPr id="65" name="Rectangle 32"/>
            <p:cNvSpPr>
              <a:spLocks noChangeArrowheads="1"/>
            </p:cNvSpPr>
            <p:nvPr/>
          </p:nvSpPr>
          <p:spPr bwMode="auto">
            <a:xfrm>
              <a:off x="624" y="2362"/>
              <a:ext cx="864" cy="40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s-ES" altLang="es-ES">
                <a:solidFill>
                  <a:prstClr val="black"/>
                </a:solidFill>
              </a:endParaRPr>
            </a:p>
          </p:txBody>
        </p:sp>
        <p:sp>
          <p:nvSpPr>
            <p:cNvPr id="66" name="Text Box 33"/>
            <p:cNvSpPr txBox="1">
              <a:spLocks noChangeArrowheads="1"/>
            </p:cNvSpPr>
            <p:nvPr/>
          </p:nvSpPr>
          <p:spPr bwMode="auto">
            <a:xfrm>
              <a:off x="672" y="2406"/>
              <a:ext cx="816" cy="314"/>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a:solidFill>
                    <a:prstClr val="white"/>
                  </a:solidFill>
                  <a:latin typeface="Arial Narrow" panose="020B0606020202030204" pitchFamily="34" charset="0"/>
                </a:rPr>
                <a:t>Autoridad de Certificación</a:t>
              </a:r>
            </a:p>
          </p:txBody>
        </p:sp>
      </p:grpSp>
      <p:sp>
        <p:nvSpPr>
          <p:cNvPr id="61" name="Text Box 21"/>
          <p:cNvSpPr txBox="1">
            <a:spLocks noChangeArrowheads="1"/>
          </p:cNvSpPr>
          <p:nvPr/>
        </p:nvSpPr>
        <p:spPr bwMode="auto">
          <a:xfrm>
            <a:off x="6332105" y="1982614"/>
            <a:ext cx="1981200"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200" dirty="0">
                <a:solidFill>
                  <a:srgbClr val="800080"/>
                </a:solidFill>
                <a:latin typeface="Arial Narrow" panose="020B0606020202030204" pitchFamily="34" charset="0"/>
              </a:rPr>
              <a:t>Solicitud anticipo BF 2</a:t>
            </a:r>
          </a:p>
        </p:txBody>
      </p:sp>
      <p:sp>
        <p:nvSpPr>
          <p:cNvPr id="62" name="Text Box 21"/>
          <p:cNvSpPr txBox="1">
            <a:spLocks noChangeArrowheads="1"/>
          </p:cNvSpPr>
          <p:nvPr/>
        </p:nvSpPr>
        <p:spPr bwMode="auto">
          <a:xfrm>
            <a:off x="6345959" y="2495230"/>
            <a:ext cx="1981200"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200" dirty="0">
                <a:solidFill>
                  <a:srgbClr val="800080"/>
                </a:solidFill>
                <a:latin typeface="Arial Narrow" panose="020B0606020202030204" pitchFamily="34" charset="0"/>
              </a:rPr>
              <a:t>Solicitud anticipo BF 3</a:t>
            </a:r>
          </a:p>
        </p:txBody>
      </p:sp>
      <p:sp>
        <p:nvSpPr>
          <p:cNvPr id="67" name="Text Box 5"/>
          <p:cNvSpPr txBox="1">
            <a:spLocks noChangeArrowheads="1"/>
          </p:cNvSpPr>
          <p:nvPr/>
        </p:nvSpPr>
        <p:spPr bwMode="auto">
          <a:xfrm>
            <a:off x="9529705" y="1065051"/>
            <a:ext cx="1685780" cy="179433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1pPr>
            <a:lvl2pPr marL="742950" indent="-28575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2pPr>
            <a:lvl3pPr marL="1143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3pPr>
            <a:lvl4pPr marL="1600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4pPr>
            <a:lvl5pPr marL="20574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5pPr>
            <a:lvl6pPr marL="25146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6pPr>
            <a:lvl7pPr marL="29718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7pPr>
            <a:lvl8pPr marL="34290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8pPr>
            <a:lvl9pPr marL="38862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9pPr>
          </a:lstStyle>
          <a:p>
            <a:pPr marL="0" indent="0" algn="ctr">
              <a:spcBef>
                <a:spcPct val="50000"/>
              </a:spcBef>
              <a:buClr>
                <a:srgbClr val="F0A22E"/>
              </a:buClr>
              <a:buFont typeface="Wingdings 2" pitchFamily="18" charset="2"/>
              <a:buNone/>
            </a:pPr>
            <a:endParaRPr lang="es-ES_tradnl" altLang="es-ES" sz="1400" dirty="0">
              <a:solidFill>
                <a:prstClr val="white"/>
              </a:solidFill>
              <a:latin typeface="Arial Narrow" panose="020B0606020202030204" pitchFamily="34" charset="0"/>
            </a:endParaRPr>
          </a:p>
          <a:p>
            <a:pPr marL="0" indent="0" algn="ctr">
              <a:spcBef>
                <a:spcPct val="50000"/>
              </a:spcBef>
              <a:buClr>
                <a:srgbClr val="F0A22E"/>
              </a:buClr>
              <a:buFont typeface="Wingdings 2" pitchFamily="18" charset="2"/>
              <a:buNone/>
            </a:pPr>
            <a:endParaRPr lang="es-ES_tradnl" altLang="es-ES" sz="1400" dirty="0">
              <a:solidFill>
                <a:prstClr val="white"/>
              </a:solidFill>
              <a:latin typeface="Arial Narrow" panose="020B0606020202030204" pitchFamily="34" charset="0"/>
            </a:endParaRPr>
          </a:p>
          <a:p>
            <a:pPr marL="0" indent="0" algn="ctr">
              <a:spcBef>
                <a:spcPct val="50000"/>
              </a:spcBef>
              <a:buClr>
                <a:srgbClr val="F0A22E"/>
              </a:buClr>
              <a:buFont typeface="Wingdings 2" pitchFamily="18" charset="2"/>
              <a:buNone/>
            </a:pPr>
            <a:r>
              <a:rPr lang="es-ES_tradnl" altLang="es-ES" sz="1400" dirty="0">
                <a:solidFill>
                  <a:prstClr val="white"/>
                </a:solidFill>
                <a:latin typeface="Arial Narrow" panose="020B0606020202030204" pitchFamily="34" charset="0"/>
              </a:rPr>
              <a:t>Beneficiario </a:t>
            </a:r>
          </a:p>
          <a:p>
            <a:pPr marL="0" indent="0" algn="ctr">
              <a:spcBef>
                <a:spcPct val="50000"/>
              </a:spcBef>
              <a:buClr>
                <a:srgbClr val="F0A22E"/>
              </a:buClr>
              <a:buFont typeface="Wingdings 2" pitchFamily="18" charset="2"/>
              <a:buNone/>
            </a:pPr>
            <a:r>
              <a:rPr lang="es-ES_tradnl" altLang="es-ES" sz="1400" dirty="0">
                <a:solidFill>
                  <a:prstClr val="white"/>
                </a:solidFill>
                <a:latin typeface="Arial Narrow" panose="020B0606020202030204" pitchFamily="34" charset="0"/>
              </a:rPr>
              <a:t>Principal</a:t>
            </a:r>
          </a:p>
          <a:p>
            <a:pPr marL="0" indent="0" algn="ctr">
              <a:spcBef>
                <a:spcPct val="50000"/>
              </a:spcBef>
              <a:buClr>
                <a:srgbClr val="F0A22E"/>
              </a:buClr>
              <a:buFont typeface="Wingdings 2" pitchFamily="18" charset="2"/>
              <a:buNone/>
            </a:pPr>
            <a:endParaRPr lang="es-ES_tradnl" altLang="es-ES" sz="1400" dirty="0">
              <a:solidFill>
                <a:prstClr val="white"/>
              </a:solidFill>
              <a:latin typeface="Arial Narrow" panose="020B0606020202030204" pitchFamily="34" charset="0"/>
            </a:endParaRPr>
          </a:p>
          <a:p>
            <a:pPr marL="0" indent="0" algn="ctr">
              <a:spcBef>
                <a:spcPct val="50000"/>
              </a:spcBef>
              <a:buClr>
                <a:srgbClr val="F0A22E"/>
              </a:buClr>
              <a:buFont typeface="Wingdings 2" pitchFamily="18" charset="2"/>
              <a:buNone/>
            </a:pPr>
            <a:endParaRPr lang="es-ES" altLang="es-ES" sz="1400" dirty="0">
              <a:solidFill>
                <a:prstClr val="white"/>
              </a:solidFill>
              <a:latin typeface="Arial Narrow" panose="020B0606020202030204" pitchFamily="34" charset="0"/>
            </a:endParaRPr>
          </a:p>
        </p:txBody>
      </p:sp>
      <p:cxnSp>
        <p:nvCxnSpPr>
          <p:cNvPr id="40" name="Conector recto de flecha 39"/>
          <p:cNvCxnSpPr>
            <a:endCxn id="33" idx="0"/>
          </p:cNvCxnSpPr>
          <p:nvPr/>
        </p:nvCxnSpPr>
        <p:spPr>
          <a:xfrm>
            <a:off x="10363359" y="2859388"/>
            <a:ext cx="16581" cy="677129"/>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ector angular 48"/>
          <p:cNvCxnSpPr>
            <a:stCxn id="65" idx="1"/>
            <a:endCxn id="51" idx="1"/>
          </p:cNvCxnSpPr>
          <p:nvPr/>
        </p:nvCxnSpPr>
        <p:spPr>
          <a:xfrm rot="10800000">
            <a:off x="4188548" y="1262959"/>
            <a:ext cx="2545333" cy="2619136"/>
          </a:xfrm>
          <a:prstGeom prst="bentConnector3">
            <a:avLst>
              <a:gd name="adj1" fmla="val 10898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Conector recto de flecha 56"/>
          <p:cNvCxnSpPr/>
          <p:nvPr/>
        </p:nvCxnSpPr>
        <p:spPr>
          <a:xfrm>
            <a:off x="3953164" y="2191146"/>
            <a:ext cx="2150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de flecha 58"/>
          <p:cNvCxnSpPr>
            <a:endCxn id="52" idx="1"/>
          </p:cNvCxnSpPr>
          <p:nvPr/>
        </p:nvCxnSpPr>
        <p:spPr>
          <a:xfrm flipV="1">
            <a:off x="3962400" y="2684440"/>
            <a:ext cx="205836" cy="89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Marcador de contenido 8"/>
          <p:cNvSpPr txBox="1">
            <a:spLocks/>
          </p:cNvSpPr>
          <p:nvPr/>
        </p:nvSpPr>
        <p:spPr>
          <a:xfrm>
            <a:off x="3870035" y="4444509"/>
            <a:ext cx="7795491" cy="1734618"/>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457200" indent="-457200">
              <a:buClr>
                <a:srgbClr val="F0A22E"/>
              </a:buClr>
              <a:buFont typeface="Wingdings 2" pitchFamily="18" charset="2"/>
              <a:buAutoNum type="arabicPeriod"/>
            </a:pPr>
            <a:r>
              <a:rPr lang="es-ES_tradnl" sz="1600" dirty="0">
                <a:solidFill>
                  <a:prstClr val="black">
                    <a:lumMod val="65000"/>
                    <a:lumOff val="35000"/>
                  </a:prstClr>
                </a:solidFill>
              </a:rPr>
              <a:t>Importe del anticipo: 5% del FEDER aprobado a cada beneficiario</a:t>
            </a:r>
          </a:p>
          <a:p>
            <a:pPr marL="457200" indent="-457200">
              <a:buClr>
                <a:srgbClr val="F0A22E"/>
              </a:buClr>
              <a:buFont typeface="Wingdings 2" pitchFamily="18" charset="2"/>
              <a:buAutoNum type="arabicPeriod"/>
            </a:pPr>
            <a:r>
              <a:rPr lang="es-ES_tradnl" sz="1600" dirty="0">
                <a:solidFill>
                  <a:prstClr val="black">
                    <a:lumMod val="65000"/>
                    <a:lumOff val="35000"/>
                  </a:prstClr>
                </a:solidFill>
              </a:rPr>
              <a:t>Plazo para solicitar anticipo: máx. 3 meses desde la firma del contrato</a:t>
            </a:r>
          </a:p>
          <a:p>
            <a:pPr marL="457200" indent="-457200">
              <a:buClr>
                <a:srgbClr val="F0A22E"/>
              </a:buClr>
              <a:buFont typeface="Wingdings 2" pitchFamily="18" charset="2"/>
              <a:buAutoNum type="arabicPeriod"/>
            </a:pPr>
            <a:r>
              <a:rPr lang="es-ES_tradnl" sz="1600" dirty="0">
                <a:solidFill>
                  <a:prstClr val="black">
                    <a:lumMod val="65000"/>
                    <a:lumOff val="35000"/>
                  </a:prstClr>
                </a:solidFill>
              </a:rPr>
              <a:t>Tarea “solicitud anticipo” creada por cada Beneficiario FEDER y finalizada por el Beneficiario Principal</a:t>
            </a:r>
          </a:p>
          <a:p>
            <a:pPr marL="457200" indent="-457200">
              <a:buClr>
                <a:srgbClr val="F0A22E"/>
              </a:buClr>
              <a:buFont typeface="Wingdings 2" pitchFamily="18" charset="2"/>
              <a:buAutoNum type="arabicPeriod"/>
            </a:pPr>
            <a:r>
              <a:rPr lang="es-ES_tradnl" sz="1600" dirty="0">
                <a:solidFill>
                  <a:prstClr val="black">
                    <a:lumMod val="65000"/>
                    <a:lumOff val="35000"/>
                  </a:prstClr>
                </a:solidFill>
              </a:rPr>
              <a:t>La Autoridad de Certificación paga directamente a cada beneficiario</a:t>
            </a:r>
            <a:endParaRPr lang="es-ES" sz="1600" dirty="0">
              <a:solidFill>
                <a:prstClr val="black">
                  <a:lumMod val="65000"/>
                  <a:lumOff val="35000"/>
                </a:prstClr>
              </a:solidFill>
            </a:endParaRPr>
          </a:p>
        </p:txBody>
      </p:sp>
      <p:sp>
        <p:nvSpPr>
          <p:cNvPr id="29" name="Text Box 48"/>
          <p:cNvSpPr txBox="1">
            <a:spLocks noChangeArrowheads="1"/>
          </p:cNvSpPr>
          <p:nvPr/>
        </p:nvSpPr>
        <p:spPr bwMode="auto">
          <a:xfrm>
            <a:off x="4799921" y="3598251"/>
            <a:ext cx="709069" cy="307777"/>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a:solidFill>
                  <a:srgbClr val="FF9900"/>
                </a:solidFill>
                <a:latin typeface="Arial Narrow" panose="020B0606020202030204" pitchFamily="34" charset="0"/>
              </a:rPr>
              <a:t>Pagos</a:t>
            </a:r>
          </a:p>
        </p:txBody>
      </p:sp>
      <p:sp>
        <p:nvSpPr>
          <p:cNvPr id="30"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EL CIRCUITO FINANCIERO</a:t>
            </a:r>
            <a:endParaRPr lang="es-ES" sz="2800" dirty="0"/>
          </a:p>
        </p:txBody>
      </p:sp>
      <p:sp>
        <p:nvSpPr>
          <p:cNvPr id="31" name="Text Box 5"/>
          <p:cNvSpPr txBox="1">
            <a:spLocks noChangeArrowheads="1"/>
          </p:cNvSpPr>
          <p:nvPr/>
        </p:nvSpPr>
        <p:spPr bwMode="auto">
          <a:xfrm>
            <a:off x="4194190" y="1565757"/>
            <a:ext cx="1685780" cy="286232"/>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1pPr>
            <a:lvl2pPr marL="742950" indent="-28575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2pPr>
            <a:lvl3pPr marL="1143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3pPr>
            <a:lvl4pPr marL="1600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4pPr>
            <a:lvl5pPr marL="20574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5pPr>
            <a:lvl6pPr marL="25146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6pPr>
            <a:lvl7pPr marL="29718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7pPr>
            <a:lvl8pPr marL="34290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8pPr>
            <a:lvl9pPr marL="38862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9pPr>
          </a:lstStyle>
          <a:p>
            <a:pPr marL="0" indent="0" algn="ctr">
              <a:spcBef>
                <a:spcPct val="50000"/>
              </a:spcBef>
              <a:buFont typeface="Wingdings 2" pitchFamily="18" charset="2"/>
              <a:buNone/>
            </a:pPr>
            <a:r>
              <a:rPr lang="es-ES_tradnl" altLang="es-ES" sz="1400" dirty="0">
                <a:solidFill>
                  <a:schemeClr val="bg1"/>
                </a:solidFill>
                <a:latin typeface="Arial Narrow" panose="020B0606020202030204" pitchFamily="34" charset="0"/>
              </a:rPr>
              <a:t>Beneficiario FEDER 1</a:t>
            </a:r>
            <a:endParaRPr lang="es-ES" altLang="es-ES" sz="14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1303247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a:solidFill>
                  <a:srgbClr val="FF9900"/>
                </a:solidFill>
              </a:rPr>
              <a:t>DECLARACIONES DE GASTOS PAGADOS Y REEMBOLSOS</a:t>
            </a:r>
          </a:p>
          <a:p>
            <a:pPr algn="ctr"/>
            <a:r>
              <a:rPr lang="es-ES_tradnl" sz="2000" b="1" dirty="0">
                <a:solidFill>
                  <a:srgbClr val="FF9900"/>
                </a:solidFill>
              </a:rPr>
              <a:t>(</a:t>
            </a:r>
            <a:r>
              <a:rPr lang="es-ES_tradnl" sz="2000" b="1" dirty="0" err="1">
                <a:solidFill>
                  <a:srgbClr val="FF9900"/>
                </a:solidFill>
              </a:rPr>
              <a:t>DDPs</a:t>
            </a:r>
            <a:r>
              <a:rPr lang="es-ES_tradnl" sz="2000" b="1" dirty="0">
                <a:solidFill>
                  <a:srgbClr val="FF9900"/>
                </a:solidFill>
              </a:rPr>
              <a:t> y </a:t>
            </a:r>
            <a:r>
              <a:rPr lang="es-ES_tradnl" sz="2000" b="1" dirty="0" err="1">
                <a:solidFill>
                  <a:srgbClr val="FF9900"/>
                </a:solidFill>
              </a:rPr>
              <a:t>PPs</a:t>
            </a:r>
            <a:r>
              <a:rPr lang="es-ES_tradnl" sz="2000" b="1" dirty="0">
                <a:solidFill>
                  <a:srgbClr val="FF9900"/>
                </a:solidFill>
              </a:rPr>
              <a:t>)</a:t>
            </a:r>
            <a:endParaRPr lang="es-ES" sz="2000" b="1" dirty="0">
              <a:solidFill>
                <a:srgbClr val="FF9900"/>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sp>
        <p:nvSpPr>
          <p:cNvPr id="6" name="Text Box 5"/>
          <p:cNvSpPr txBox="1">
            <a:spLocks noChangeArrowheads="1"/>
          </p:cNvSpPr>
          <p:nvPr/>
        </p:nvSpPr>
        <p:spPr bwMode="auto">
          <a:xfrm>
            <a:off x="4187395" y="1201739"/>
            <a:ext cx="1189038" cy="523875"/>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prstClr val="white"/>
                </a:solidFill>
                <a:latin typeface="Arial Narrow" panose="020B0606020202030204" pitchFamily="34" charset="0"/>
              </a:rPr>
              <a:t>Beneficiario FEDER</a:t>
            </a:r>
            <a:endParaRPr lang="es-ES" altLang="es-ES" sz="1400" dirty="0">
              <a:solidFill>
                <a:prstClr val="white"/>
              </a:solidFill>
              <a:latin typeface="Arial Narrow" panose="020B0606020202030204" pitchFamily="34" charset="0"/>
            </a:endParaRPr>
          </a:p>
        </p:txBody>
      </p:sp>
      <p:sp>
        <p:nvSpPr>
          <p:cNvPr id="17" name="Rectangle 16"/>
          <p:cNvSpPr>
            <a:spLocks noChangeArrowheads="1"/>
          </p:cNvSpPr>
          <p:nvPr/>
        </p:nvSpPr>
        <p:spPr bwMode="auto">
          <a:xfrm>
            <a:off x="6576023" y="3284538"/>
            <a:ext cx="1371600" cy="646112"/>
          </a:xfrm>
          <a:prstGeom prst="rect">
            <a:avLst/>
          </a:prstGeom>
          <a:solidFill>
            <a:srgbClr val="00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s-ES_tradnl" altLang="es-ES" sz="1400" dirty="0">
                <a:solidFill>
                  <a:prstClr val="white"/>
                </a:solidFill>
                <a:latin typeface="Arial Narrow" panose="020B0606020202030204" pitchFamily="34" charset="0"/>
              </a:rPr>
              <a:t>Corresponsal </a:t>
            </a:r>
          </a:p>
          <a:p>
            <a:pPr algn="ctr"/>
            <a:r>
              <a:rPr lang="es-ES_tradnl" altLang="es-ES" sz="1400" dirty="0">
                <a:solidFill>
                  <a:prstClr val="white"/>
                </a:solidFill>
                <a:latin typeface="Arial Narrow" panose="020B0606020202030204" pitchFamily="34" charset="0"/>
              </a:rPr>
              <a:t>Regional</a:t>
            </a:r>
            <a:endParaRPr lang="es-ES" altLang="es-ES" sz="1400" dirty="0">
              <a:solidFill>
                <a:prstClr val="white"/>
              </a:solidFill>
              <a:latin typeface="Arial Narrow" panose="020B0606020202030204" pitchFamily="34" charset="0"/>
            </a:endParaRPr>
          </a:p>
        </p:txBody>
      </p:sp>
      <p:cxnSp>
        <p:nvCxnSpPr>
          <p:cNvPr id="19" name="AutoShape 18"/>
          <p:cNvCxnSpPr>
            <a:cxnSpLocks noChangeShapeType="1"/>
            <a:stCxn id="6" idx="3"/>
            <a:endCxn id="17" idx="0"/>
          </p:cNvCxnSpPr>
          <p:nvPr/>
        </p:nvCxnSpPr>
        <p:spPr bwMode="auto">
          <a:xfrm>
            <a:off x="5376433" y="1463677"/>
            <a:ext cx="1885390" cy="1820861"/>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AutoShape 19"/>
          <p:cNvCxnSpPr>
            <a:cxnSpLocks noChangeShapeType="1"/>
            <a:stCxn id="50" idx="3"/>
            <a:endCxn id="17" idx="0"/>
          </p:cNvCxnSpPr>
          <p:nvPr/>
        </p:nvCxnSpPr>
        <p:spPr bwMode="auto">
          <a:xfrm>
            <a:off x="5370603" y="2073277"/>
            <a:ext cx="1891220" cy="1211261"/>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AutoShape 20"/>
          <p:cNvCxnSpPr>
            <a:cxnSpLocks noChangeShapeType="1"/>
            <a:stCxn id="52" idx="3"/>
            <a:endCxn id="17" idx="0"/>
          </p:cNvCxnSpPr>
          <p:nvPr/>
        </p:nvCxnSpPr>
        <p:spPr bwMode="auto">
          <a:xfrm>
            <a:off x="5357275" y="2700131"/>
            <a:ext cx="1904548" cy="584407"/>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 Box 21"/>
          <p:cNvSpPr txBox="1">
            <a:spLocks noChangeArrowheads="1"/>
          </p:cNvSpPr>
          <p:nvPr/>
        </p:nvSpPr>
        <p:spPr bwMode="auto">
          <a:xfrm>
            <a:off x="6371158" y="2358489"/>
            <a:ext cx="1981200"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400" dirty="0">
                <a:solidFill>
                  <a:srgbClr val="800080"/>
                </a:solidFill>
                <a:latin typeface="Arial Narrow" panose="020B0606020202030204" pitchFamily="34" charset="0"/>
              </a:rPr>
              <a:t>Declaraciones </a:t>
            </a:r>
          </a:p>
          <a:p>
            <a:pPr algn="ctr">
              <a:lnSpc>
                <a:spcPct val="50000"/>
              </a:lnSpc>
              <a:spcBef>
                <a:spcPct val="50000"/>
              </a:spcBef>
            </a:pPr>
            <a:r>
              <a:rPr lang="es-ES" altLang="es-ES" sz="1400" dirty="0">
                <a:solidFill>
                  <a:srgbClr val="800080"/>
                </a:solidFill>
                <a:latin typeface="Arial Narrow" panose="020B0606020202030204" pitchFamily="34" charset="0"/>
              </a:rPr>
              <a:t>de gastos pagados</a:t>
            </a:r>
          </a:p>
        </p:txBody>
      </p:sp>
      <p:sp>
        <p:nvSpPr>
          <p:cNvPr id="23" name="Text Box 22"/>
          <p:cNvSpPr txBox="1">
            <a:spLocks noChangeArrowheads="1"/>
          </p:cNvSpPr>
          <p:nvPr/>
        </p:nvSpPr>
        <p:spPr bwMode="auto">
          <a:xfrm>
            <a:off x="5928484" y="1052514"/>
            <a:ext cx="2879725"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200" dirty="0">
                <a:solidFill>
                  <a:prstClr val="black"/>
                </a:solidFill>
                <a:latin typeface="Arial Narrow" panose="020B0606020202030204" pitchFamily="34" charset="0"/>
              </a:rPr>
              <a:t> Fechas para declarar gastos establecidas en la Guía de Gestión Financiera</a:t>
            </a:r>
          </a:p>
        </p:txBody>
      </p:sp>
      <p:grpSp>
        <p:nvGrpSpPr>
          <p:cNvPr id="24" name="Group 23"/>
          <p:cNvGrpSpPr>
            <a:grpSpLocks/>
          </p:cNvGrpSpPr>
          <p:nvPr/>
        </p:nvGrpSpPr>
        <p:grpSpPr bwMode="auto">
          <a:xfrm rot="10800000">
            <a:off x="3830486" y="1412445"/>
            <a:ext cx="2736217" cy="2232025"/>
            <a:chOff x="3792" y="2563"/>
            <a:chExt cx="1152" cy="1325"/>
          </a:xfrm>
        </p:grpSpPr>
        <p:cxnSp>
          <p:nvCxnSpPr>
            <p:cNvPr id="25" name="AutoShape 24"/>
            <p:cNvCxnSpPr>
              <a:cxnSpLocks noChangeShapeType="1"/>
            </p:cNvCxnSpPr>
            <p:nvPr/>
          </p:nvCxnSpPr>
          <p:spPr bwMode="auto">
            <a:xfrm>
              <a:off x="3792" y="2563"/>
              <a:ext cx="1008" cy="557"/>
            </a:xfrm>
            <a:prstGeom prst="bentConnector3">
              <a:avLst>
                <a:gd name="adj1" fmla="val 114287"/>
              </a:avLst>
            </a:prstGeom>
            <a:noFill/>
            <a:ln w="19050">
              <a:solidFill>
                <a:srgbClr val="00A4DE"/>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 25"/>
            <p:cNvGrpSpPr>
              <a:grpSpLocks/>
            </p:cNvGrpSpPr>
            <p:nvPr/>
          </p:nvGrpSpPr>
          <p:grpSpPr bwMode="auto">
            <a:xfrm>
              <a:off x="4800" y="3120"/>
              <a:ext cx="144" cy="768"/>
              <a:chOff x="5040" y="3264"/>
              <a:chExt cx="144" cy="768"/>
            </a:xfrm>
          </p:grpSpPr>
          <p:cxnSp>
            <p:nvCxnSpPr>
              <p:cNvPr id="27" name="AutoShape 26"/>
              <p:cNvCxnSpPr>
                <a:cxnSpLocks noChangeShapeType="1"/>
              </p:cNvCxnSpPr>
              <p:nvPr/>
            </p:nvCxnSpPr>
            <p:spPr bwMode="auto">
              <a:xfrm rot="5400000">
                <a:off x="4920" y="3384"/>
                <a:ext cx="384" cy="144"/>
              </a:xfrm>
              <a:prstGeom prst="bentConnector2">
                <a:avLst/>
              </a:prstGeom>
              <a:noFill/>
              <a:ln w="19050">
                <a:solidFill>
                  <a:srgbClr val="00A4DE"/>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AutoShape 27"/>
              <p:cNvCxnSpPr>
                <a:cxnSpLocks noChangeShapeType="1"/>
              </p:cNvCxnSpPr>
              <p:nvPr/>
            </p:nvCxnSpPr>
            <p:spPr bwMode="auto">
              <a:xfrm rot="5400000">
                <a:off x="4920" y="3768"/>
                <a:ext cx="384" cy="144"/>
              </a:xfrm>
              <a:prstGeom prst="bentConnector2">
                <a:avLst/>
              </a:prstGeom>
              <a:noFill/>
              <a:ln w="19050">
                <a:solidFill>
                  <a:srgbClr val="00A4DE"/>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cxnSp>
        <p:nvCxnSpPr>
          <p:cNvPr id="31" name="AutoShape 30"/>
          <p:cNvCxnSpPr>
            <a:cxnSpLocks noChangeShapeType="1"/>
          </p:cNvCxnSpPr>
          <p:nvPr/>
        </p:nvCxnSpPr>
        <p:spPr bwMode="auto">
          <a:xfrm flipV="1">
            <a:off x="7789999" y="1628776"/>
            <a:ext cx="2112962" cy="1979613"/>
          </a:xfrm>
          <a:prstGeom prst="bentConnector3">
            <a:avLst>
              <a:gd name="adj1" fmla="val 99921"/>
            </a:avLst>
          </a:prstGeom>
          <a:noFill/>
          <a:ln w="19050">
            <a:solidFill>
              <a:srgbClr val="0099CC"/>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2" name="Group 31"/>
          <p:cNvGrpSpPr>
            <a:grpSpLocks/>
          </p:cNvGrpSpPr>
          <p:nvPr/>
        </p:nvGrpSpPr>
        <p:grpSpPr bwMode="auto">
          <a:xfrm>
            <a:off x="10257552" y="4173823"/>
            <a:ext cx="1371600" cy="677862"/>
            <a:chOff x="624" y="2688"/>
            <a:chExt cx="864" cy="407"/>
          </a:xfrm>
        </p:grpSpPr>
        <p:sp>
          <p:nvSpPr>
            <p:cNvPr id="33" name="Rectangle 32"/>
            <p:cNvSpPr>
              <a:spLocks noChangeArrowheads="1"/>
            </p:cNvSpPr>
            <p:nvPr/>
          </p:nvSpPr>
          <p:spPr bwMode="auto">
            <a:xfrm>
              <a:off x="624" y="2688"/>
              <a:ext cx="864" cy="407"/>
            </a:xfrm>
            <a:prstGeom prst="rect">
              <a:avLst/>
            </a:prstGeom>
            <a:solidFill>
              <a:srgbClr val="00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s-ES" altLang="es-ES">
                <a:solidFill>
                  <a:prstClr val="black"/>
                </a:solidFill>
              </a:endParaRPr>
            </a:p>
          </p:txBody>
        </p:sp>
        <p:sp>
          <p:nvSpPr>
            <p:cNvPr id="34" name="Text Box 33"/>
            <p:cNvSpPr txBox="1">
              <a:spLocks noChangeArrowheads="1"/>
            </p:cNvSpPr>
            <p:nvPr/>
          </p:nvSpPr>
          <p:spPr bwMode="auto">
            <a:xfrm>
              <a:off x="672" y="2736"/>
              <a:ext cx="816" cy="314"/>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a:solidFill>
                    <a:prstClr val="white"/>
                  </a:solidFill>
                  <a:latin typeface="Arial Narrow" panose="020B0606020202030204" pitchFamily="34" charset="0"/>
                </a:rPr>
                <a:t>Secretaría Conjunta</a:t>
              </a:r>
            </a:p>
          </p:txBody>
        </p:sp>
      </p:grpSp>
      <p:sp>
        <p:nvSpPr>
          <p:cNvPr id="39" name="Rectangle 38"/>
          <p:cNvSpPr>
            <a:spLocks noChangeArrowheads="1"/>
          </p:cNvSpPr>
          <p:nvPr/>
        </p:nvSpPr>
        <p:spPr bwMode="auto">
          <a:xfrm>
            <a:off x="3694694" y="4184073"/>
            <a:ext cx="1371601" cy="667612"/>
          </a:xfrm>
          <a:prstGeom prst="rect">
            <a:avLst/>
          </a:prstGeom>
          <a:solidFill>
            <a:srgbClr val="002060"/>
          </a:solidFill>
          <a:ln w="9525">
            <a:solidFill>
              <a:schemeClr val="tx1"/>
            </a:solidFill>
            <a:miter lim="800000"/>
            <a:headEnd/>
            <a:tailEnd/>
          </a:ln>
          <a:effec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s-ES_tradnl" altLang="es-ES" sz="1400" dirty="0">
                <a:solidFill>
                  <a:prstClr val="white"/>
                </a:solidFill>
                <a:latin typeface="Arial Narrow" panose="020B0606020202030204" pitchFamily="34" charset="0"/>
              </a:rPr>
              <a:t>Comisión </a:t>
            </a:r>
          </a:p>
          <a:p>
            <a:pPr algn="ctr"/>
            <a:r>
              <a:rPr lang="es-ES_tradnl" altLang="es-ES" sz="1400" dirty="0">
                <a:solidFill>
                  <a:prstClr val="white"/>
                </a:solidFill>
                <a:latin typeface="Arial Narrow" panose="020B0606020202030204" pitchFamily="34" charset="0"/>
              </a:rPr>
              <a:t>Europea</a:t>
            </a:r>
            <a:endParaRPr lang="es-ES" altLang="es-ES" sz="1400" dirty="0">
              <a:solidFill>
                <a:prstClr val="white"/>
              </a:solidFill>
              <a:latin typeface="Arial Narrow" panose="020B0606020202030204" pitchFamily="34" charset="0"/>
            </a:endParaRPr>
          </a:p>
        </p:txBody>
      </p:sp>
      <p:cxnSp>
        <p:nvCxnSpPr>
          <p:cNvPr id="41" name="AutoShape 40"/>
          <p:cNvCxnSpPr>
            <a:cxnSpLocks noChangeShapeType="1"/>
            <a:stCxn id="51" idx="2"/>
            <a:endCxn id="17" idx="0"/>
          </p:cNvCxnSpPr>
          <p:nvPr/>
        </p:nvCxnSpPr>
        <p:spPr bwMode="auto">
          <a:xfrm flipH="1">
            <a:off x="7261823" y="1639510"/>
            <a:ext cx="2592564" cy="1645028"/>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AutoShape 45"/>
          <p:cNvCxnSpPr>
            <a:cxnSpLocks noChangeShapeType="1"/>
          </p:cNvCxnSpPr>
          <p:nvPr/>
        </p:nvCxnSpPr>
        <p:spPr bwMode="auto">
          <a:xfrm rot="16200000" flipH="1">
            <a:off x="9283113" y="2149628"/>
            <a:ext cx="2710147" cy="1367973"/>
          </a:xfrm>
          <a:prstGeom prst="bentConnector3">
            <a:avLst>
              <a:gd name="adj1" fmla="val -3166"/>
            </a:avLst>
          </a:prstGeom>
          <a:noFill/>
          <a:ln w="19050">
            <a:solidFill>
              <a:srgbClr val="7030A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Text Box 46"/>
          <p:cNvSpPr txBox="1">
            <a:spLocks noChangeArrowheads="1"/>
          </p:cNvSpPr>
          <p:nvPr/>
        </p:nvSpPr>
        <p:spPr bwMode="auto">
          <a:xfrm>
            <a:off x="10306380" y="2342292"/>
            <a:ext cx="1035875" cy="1169551"/>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a:solidFill>
                  <a:srgbClr val="7030A0"/>
                </a:solidFill>
                <a:latin typeface="Arial Narrow" panose="020B0606020202030204" pitchFamily="34" charset="0"/>
              </a:rPr>
              <a:t>Solicitudes de reembolso por beneficiario</a:t>
            </a:r>
          </a:p>
        </p:txBody>
      </p:sp>
      <p:sp>
        <p:nvSpPr>
          <p:cNvPr id="45" name="Text Box 48"/>
          <p:cNvSpPr txBox="1">
            <a:spLocks noChangeArrowheads="1"/>
          </p:cNvSpPr>
          <p:nvPr/>
        </p:nvSpPr>
        <p:spPr bwMode="auto">
          <a:xfrm>
            <a:off x="4682421" y="4195330"/>
            <a:ext cx="2286000" cy="307777"/>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a:solidFill>
                  <a:srgbClr val="FF9900"/>
                </a:solidFill>
                <a:latin typeface="Arial Narrow" panose="020B0606020202030204" pitchFamily="34" charset="0"/>
              </a:rPr>
              <a:t>Certificación CE</a:t>
            </a:r>
          </a:p>
        </p:txBody>
      </p:sp>
      <p:cxnSp>
        <p:nvCxnSpPr>
          <p:cNvPr id="46" name="AutoShape 49"/>
          <p:cNvCxnSpPr>
            <a:cxnSpLocks noChangeShapeType="1"/>
            <a:stCxn id="33" idx="1"/>
            <a:endCxn id="65" idx="3"/>
          </p:cNvCxnSpPr>
          <p:nvPr/>
        </p:nvCxnSpPr>
        <p:spPr bwMode="auto">
          <a:xfrm flipH="1">
            <a:off x="7966941" y="4512754"/>
            <a:ext cx="2290611" cy="6641"/>
          </a:xfrm>
          <a:prstGeom prst="straightConnector1">
            <a:avLst/>
          </a:prstGeom>
          <a:noFill/>
          <a:ln w="19050">
            <a:solidFill>
              <a:srgbClr val="009999"/>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AutoShape 50"/>
          <p:cNvCxnSpPr>
            <a:cxnSpLocks noChangeShapeType="1"/>
            <a:stCxn id="65" idx="1"/>
            <a:endCxn id="39" idx="3"/>
          </p:cNvCxnSpPr>
          <p:nvPr/>
        </p:nvCxnSpPr>
        <p:spPr bwMode="auto">
          <a:xfrm flipH="1" flipV="1">
            <a:off x="5066295" y="4517879"/>
            <a:ext cx="1529046" cy="1516"/>
          </a:xfrm>
          <a:prstGeom prst="straightConnector1">
            <a:avLst/>
          </a:prstGeom>
          <a:noFill/>
          <a:ln w="12700">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ext Box 5"/>
          <p:cNvSpPr txBox="1">
            <a:spLocks noChangeArrowheads="1"/>
          </p:cNvSpPr>
          <p:nvPr/>
        </p:nvSpPr>
        <p:spPr bwMode="auto">
          <a:xfrm>
            <a:off x="4181565" y="1811339"/>
            <a:ext cx="1189038" cy="523875"/>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prstClr val="white"/>
                </a:solidFill>
                <a:latin typeface="Arial Narrow" panose="020B0606020202030204" pitchFamily="34" charset="0"/>
              </a:rPr>
              <a:t>Beneficiario FEDER</a:t>
            </a:r>
            <a:endParaRPr lang="es-ES" altLang="es-ES" sz="1400" dirty="0">
              <a:solidFill>
                <a:prstClr val="white"/>
              </a:solidFill>
              <a:latin typeface="Arial Narrow" panose="020B0606020202030204" pitchFamily="34" charset="0"/>
            </a:endParaRPr>
          </a:p>
        </p:txBody>
      </p:sp>
      <p:sp>
        <p:nvSpPr>
          <p:cNvPr id="51" name="Text Box 5"/>
          <p:cNvSpPr txBox="1">
            <a:spLocks noGrp="1" noChangeArrowheads="1"/>
          </p:cNvSpPr>
          <p:nvPr>
            <p:ph idx="1"/>
          </p:nvPr>
        </p:nvSpPr>
        <p:spPr bwMode="auto">
          <a:xfrm>
            <a:off x="9190692" y="1159379"/>
            <a:ext cx="1327390" cy="480131"/>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marL="0" indent="0" algn="ctr" eaLnBrk="1" hangingPunct="1">
              <a:spcBef>
                <a:spcPct val="50000"/>
              </a:spcBef>
              <a:buNone/>
            </a:pPr>
            <a:r>
              <a:rPr lang="es-ES_tradnl" altLang="es-ES" sz="1400" dirty="0">
                <a:solidFill>
                  <a:schemeClr val="bg1"/>
                </a:solidFill>
                <a:latin typeface="Arial Narrow" panose="020B0606020202030204" pitchFamily="34" charset="0"/>
              </a:rPr>
              <a:t>Beneficiario Principal</a:t>
            </a:r>
            <a:endParaRPr lang="es-ES" altLang="es-ES" sz="1400" dirty="0">
              <a:solidFill>
                <a:schemeClr val="bg1"/>
              </a:solidFill>
              <a:latin typeface="Arial Narrow" panose="020B0606020202030204" pitchFamily="34" charset="0"/>
            </a:endParaRPr>
          </a:p>
        </p:txBody>
      </p:sp>
      <p:sp>
        <p:nvSpPr>
          <p:cNvPr id="52" name="Text Box 5"/>
          <p:cNvSpPr txBox="1">
            <a:spLocks noChangeArrowheads="1"/>
          </p:cNvSpPr>
          <p:nvPr/>
        </p:nvSpPr>
        <p:spPr bwMode="auto">
          <a:xfrm>
            <a:off x="4168237" y="2438193"/>
            <a:ext cx="1189038" cy="523875"/>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prstClr val="white"/>
                </a:solidFill>
                <a:latin typeface="Arial Narrow" panose="020B0606020202030204" pitchFamily="34" charset="0"/>
              </a:rPr>
              <a:t>Beneficiario FEDER</a:t>
            </a:r>
            <a:endParaRPr lang="es-ES" altLang="es-ES" sz="1400" dirty="0">
              <a:solidFill>
                <a:prstClr val="white"/>
              </a:solidFill>
              <a:latin typeface="Arial Narrow" panose="020B0606020202030204" pitchFamily="34" charset="0"/>
            </a:endParaRPr>
          </a:p>
        </p:txBody>
      </p:sp>
      <p:sp>
        <p:nvSpPr>
          <p:cNvPr id="53" name="Text Box 21"/>
          <p:cNvSpPr txBox="1">
            <a:spLocks noChangeArrowheads="1"/>
          </p:cNvSpPr>
          <p:nvPr/>
        </p:nvSpPr>
        <p:spPr bwMode="auto">
          <a:xfrm>
            <a:off x="7873639" y="3349257"/>
            <a:ext cx="1981200"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400" dirty="0">
                <a:solidFill>
                  <a:srgbClr val="00A4DE"/>
                </a:solidFill>
                <a:latin typeface="Arial Narrow" panose="020B0606020202030204" pitchFamily="34" charset="0"/>
              </a:rPr>
              <a:t>Validaciones</a:t>
            </a:r>
            <a:r>
              <a:rPr lang="es-ES" altLang="es-ES" sz="1500" dirty="0">
                <a:solidFill>
                  <a:srgbClr val="00A4DE"/>
                </a:solidFill>
                <a:latin typeface="Arial Narrow" panose="020B0606020202030204" pitchFamily="34" charset="0"/>
              </a:rPr>
              <a:t> </a:t>
            </a:r>
          </a:p>
        </p:txBody>
      </p:sp>
      <p:sp>
        <p:nvSpPr>
          <p:cNvPr id="54" name="Text Box 21"/>
          <p:cNvSpPr txBox="1">
            <a:spLocks noChangeArrowheads="1"/>
          </p:cNvSpPr>
          <p:nvPr/>
        </p:nvSpPr>
        <p:spPr bwMode="auto">
          <a:xfrm>
            <a:off x="3786539" y="3437005"/>
            <a:ext cx="1981200"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400" dirty="0">
                <a:solidFill>
                  <a:srgbClr val="00A4DE"/>
                </a:solidFill>
                <a:latin typeface="Arial Narrow" panose="020B0606020202030204" pitchFamily="34" charset="0"/>
              </a:rPr>
              <a:t>Validaciones</a:t>
            </a:r>
            <a:r>
              <a:rPr lang="es-ES" altLang="es-ES" sz="1500" dirty="0">
                <a:solidFill>
                  <a:srgbClr val="00A4DE"/>
                </a:solidFill>
                <a:latin typeface="Arial Narrow" panose="020B0606020202030204" pitchFamily="34" charset="0"/>
              </a:rPr>
              <a:t> </a:t>
            </a:r>
          </a:p>
        </p:txBody>
      </p:sp>
      <p:grpSp>
        <p:nvGrpSpPr>
          <p:cNvPr id="64" name="Group 31"/>
          <p:cNvGrpSpPr>
            <a:grpSpLocks/>
          </p:cNvGrpSpPr>
          <p:nvPr/>
        </p:nvGrpSpPr>
        <p:grpSpPr bwMode="auto">
          <a:xfrm>
            <a:off x="6595341" y="4180462"/>
            <a:ext cx="1371600" cy="677865"/>
            <a:chOff x="624" y="2362"/>
            <a:chExt cx="864" cy="407"/>
          </a:xfrm>
        </p:grpSpPr>
        <p:sp>
          <p:nvSpPr>
            <p:cNvPr id="65" name="Rectangle 32"/>
            <p:cNvSpPr>
              <a:spLocks noChangeArrowheads="1"/>
            </p:cNvSpPr>
            <p:nvPr/>
          </p:nvSpPr>
          <p:spPr bwMode="auto">
            <a:xfrm>
              <a:off x="624" y="2362"/>
              <a:ext cx="864" cy="40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s-ES" altLang="es-ES">
                <a:solidFill>
                  <a:prstClr val="black"/>
                </a:solidFill>
              </a:endParaRPr>
            </a:p>
          </p:txBody>
        </p:sp>
        <p:sp>
          <p:nvSpPr>
            <p:cNvPr id="66" name="Text Box 33"/>
            <p:cNvSpPr txBox="1">
              <a:spLocks noChangeArrowheads="1"/>
            </p:cNvSpPr>
            <p:nvPr/>
          </p:nvSpPr>
          <p:spPr bwMode="auto">
            <a:xfrm>
              <a:off x="672" y="2406"/>
              <a:ext cx="816" cy="314"/>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a:solidFill>
                    <a:prstClr val="white"/>
                  </a:solidFill>
                  <a:latin typeface="Arial Narrow" panose="020B0606020202030204" pitchFamily="34" charset="0"/>
                </a:rPr>
                <a:t>Autoridad de Certificación</a:t>
              </a:r>
            </a:p>
          </p:txBody>
        </p:sp>
      </p:grpSp>
      <p:sp>
        <p:nvSpPr>
          <p:cNvPr id="73" name="Text Box 47"/>
          <p:cNvSpPr txBox="1">
            <a:spLocks noChangeArrowheads="1"/>
          </p:cNvSpPr>
          <p:nvPr/>
        </p:nvSpPr>
        <p:spPr bwMode="auto">
          <a:xfrm>
            <a:off x="7946156" y="4013907"/>
            <a:ext cx="2286000" cy="52322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a:solidFill>
                  <a:srgbClr val="AD1F1F"/>
                </a:solidFill>
                <a:latin typeface="Arial Narrow" panose="020B0606020202030204" pitchFamily="34" charset="0"/>
              </a:rPr>
              <a:t> </a:t>
            </a:r>
            <a:r>
              <a:rPr lang="es-ES" altLang="es-ES" sz="1400" dirty="0">
                <a:solidFill>
                  <a:srgbClr val="009999"/>
                </a:solidFill>
                <a:latin typeface="Arial Narrow" panose="020B0606020202030204" pitchFamily="34" charset="0"/>
              </a:rPr>
              <a:t>Solicitudes reembolso validadas</a:t>
            </a:r>
          </a:p>
        </p:txBody>
      </p:sp>
      <p:cxnSp>
        <p:nvCxnSpPr>
          <p:cNvPr id="81" name="Conector recto de flecha 80"/>
          <p:cNvCxnSpPr/>
          <p:nvPr/>
        </p:nvCxnSpPr>
        <p:spPr>
          <a:xfrm>
            <a:off x="5066295" y="4628941"/>
            <a:ext cx="1529046"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2" name="Text Box 48"/>
          <p:cNvSpPr txBox="1">
            <a:spLocks noChangeArrowheads="1"/>
          </p:cNvSpPr>
          <p:nvPr/>
        </p:nvSpPr>
        <p:spPr bwMode="auto">
          <a:xfrm>
            <a:off x="4696278" y="4597109"/>
            <a:ext cx="2286000" cy="307777"/>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a:solidFill>
                  <a:srgbClr val="002060"/>
                </a:solidFill>
                <a:latin typeface="Arial Narrow" panose="020B0606020202030204" pitchFamily="34" charset="0"/>
              </a:rPr>
              <a:t>Pagos</a:t>
            </a:r>
          </a:p>
        </p:txBody>
      </p:sp>
      <p:cxnSp>
        <p:nvCxnSpPr>
          <p:cNvPr id="94" name="Conector recto 93"/>
          <p:cNvCxnSpPr>
            <a:stCxn id="65" idx="2"/>
          </p:cNvCxnSpPr>
          <p:nvPr/>
        </p:nvCxnSpPr>
        <p:spPr>
          <a:xfrm flipH="1">
            <a:off x="7281140" y="4858327"/>
            <a:ext cx="1" cy="1385453"/>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Conector recto de flecha 95"/>
          <p:cNvCxnSpPr/>
          <p:nvPr/>
        </p:nvCxnSpPr>
        <p:spPr>
          <a:xfrm>
            <a:off x="7281141" y="5209311"/>
            <a:ext cx="4312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Conector recto de flecha 98"/>
          <p:cNvCxnSpPr/>
          <p:nvPr/>
        </p:nvCxnSpPr>
        <p:spPr>
          <a:xfrm>
            <a:off x="7285763" y="5546431"/>
            <a:ext cx="4312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0" name="Conector recto de flecha 99"/>
          <p:cNvCxnSpPr/>
          <p:nvPr/>
        </p:nvCxnSpPr>
        <p:spPr>
          <a:xfrm>
            <a:off x="7281146" y="5892795"/>
            <a:ext cx="4312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Conector recto de flecha 100"/>
          <p:cNvCxnSpPr/>
          <p:nvPr/>
        </p:nvCxnSpPr>
        <p:spPr>
          <a:xfrm>
            <a:off x="7281140" y="6243780"/>
            <a:ext cx="4312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3" name="Text Box 5"/>
          <p:cNvSpPr txBox="1">
            <a:spLocks noChangeArrowheads="1"/>
          </p:cNvSpPr>
          <p:nvPr/>
        </p:nvSpPr>
        <p:spPr bwMode="auto">
          <a:xfrm>
            <a:off x="7757565" y="5379917"/>
            <a:ext cx="1774363"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prstClr val="white"/>
                </a:solidFill>
                <a:latin typeface="Arial Narrow" panose="020B0606020202030204" pitchFamily="34" charset="0"/>
              </a:rPr>
              <a:t>Beneficiario FEDER</a:t>
            </a:r>
            <a:endParaRPr lang="es-ES" altLang="es-ES" sz="1400" dirty="0">
              <a:solidFill>
                <a:prstClr val="white"/>
              </a:solidFill>
              <a:latin typeface="Arial Narrow" panose="020B0606020202030204" pitchFamily="34" charset="0"/>
            </a:endParaRPr>
          </a:p>
        </p:txBody>
      </p:sp>
      <p:sp>
        <p:nvSpPr>
          <p:cNvPr id="105" name="Text Box 5"/>
          <p:cNvSpPr txBox="1">
            <a:spLocks noChangeArrowheads="1"/>
          </p:cNvSpPr>
          <p:nvPr/>
        </p:nvSpPr>
        <p:spPr bwMode="auto">
          <a:xfrm>
            <a:off x="7762187" y="5735516"/>
            <a:ext cx="1774363"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prstClr val="white"/>
                </a:solidFill>
                <a:latin typeface="Arial Narrow" panose="020B0606020202030204" pitchFamily="34" charset="0"/>
              </a:rPr>
              <a:t>Beneficiario FEDER</a:t>
            </a:r>
            <a:endParaRPr lang="es-ES" altLang="es-ES" sz="1400" dirty="0">
              <a:solidFill>
                <a:prstClr val="white"/>
              </a:solidFill>
              <a:latin typeface="Arial Narrow" panose="020B0606020202030204" pitchFamily="34" charset="0"/>
            </a:endParaRPr>
          </a:p>
        </p:txBody>
      </p:sp>
      <p:sp>
        <p:nvSpPr>
          <p:cNvPr id="106" name="Text Box 5"/>
          <p:cNvSpPr txBox="1">
            <a:spLocks noChangeArrowheads="1"/>
          </p:cNvSpPr>
          <p:nvPr/>
        </p:nvSpPr>
        <p:spPr bwMode="auto">
          <a:xfrm>
            <a:off x="7766805" y="6091112"/>
            <a:ext cx="1774363"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prstClr val="white"/>
                </a:solidFill>
                <a:latin typeface="Arial Narrow" panose="020B0606020202030204" pitchFamily="34" charset="0"/>
              </a:rPr>
              <a:t>Beneficiario FEDER</a:t>
            </a:r>
            <a:endParaRPr lang="es-ES" altLang="es-ES" sz="1400" dirty="0">
              <a:solidFill>
                <a:prstClr val="white"/>
              </a:solidFill>
              <a:latin typeface="Arial Narrow" panose="020B0606020202030204" pitchFamily="34" charset="0"/>
            </a:endParaRPr>
          </a:p>
        </p:txBody>
      </p:sp>
      <p:sp>
        <p:nvSpPr>
          <p:cNvPr id="108" name="Text Box 5"/>
          <p:cNvSpPr txBox="1">
            <a:spLocks noChangeArrowheads="1"/>
          </p:cNvSpPr>
          <p:nvPr/>
        </p:nvSpPr>
        <p:spPr bwMode="auto">
          <a:xfrm>
            <a:off x="7762184" y="5024317"/>
            <a:ext cx="1774363"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prstClr val="white"/>
                </a:solidFill>
                <a:latin typeface="Arial Narrow" panose="020B0606020202030204" pitchFamily="34" charset="0"/>
              </a:rPr>
              <a:t>Beneficiario Principal</a:t>
            </a:r>
            <a:endParaRPr lang="es-ES" altLang="es-ES" sz="1400" dirty="0">
              <a:solidFill>
                <a:prstClr val="white"/>
              </a:solidFill>
              <a:latin typeface="Arial Narrow" panose="020B0606020202030204" pitchFamily="34" charset="0"/>
            </a:endParaRPr>
          </a:p>
        </p:txBody>
      </p:sp>
      <p:sp>
        <p:nvSpPr>
          <p:cNvPr id="110" name="Text Box 48"/>
          <p:cNvSpPr txBox="1">
            <a:spLocks noChangeArrowheads="1"/>
          </p:cNvSpPr>
          <p:nvPr/>
        </p:nvSpPr>
        <p:spPr bwMode="auto">
          <a:xfrm>
            <a:off x="6449116" y="5261498"/>
            <a:ext cx="709069" cy="307777"/>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a:solidFill>
                  <a:srgbClr val="FF9900"/>
                </a:solidFill>
                <a:latin typeface="Arial Narrow" panose="020B0606020202030204" pitchFamily="34" charset="0"/>
              </a:rPr>
              <a:t>Pagos</a:t>
            </a:r>
          </a:p>
        </p:txBody>
      </p:sp>
      <p:sp>
        <p:nvSpPr>
          <p:cNvPr id="111" name="Text Box 48"/>
          <p:cNvSpPr txBox="1">
            <a:spLocks noChangeArrowheads="1"/>
          </p:cNvSpPr>
          <p:nvPr/>
        </p:nvSpPr>
        <p:spPr bwMode="auto">
          <a:xfrm>
            <a:off x="6251776" y="5588688"/>
            <a:ext cx="1094992" cy="707886"/>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000" dirty="0">
                <a:solidFill>
                  <a:srgbClr val="FF9900"/>
                </a:solidFill>
                <a:latin typeface="Arial Narrow" panose="020B0606020202030204" pitchFamily="34" charset="0"/>
              </a:rPr>
              <a:t>Hasta un máximo del 95% del FEDER del proyecto</a:t>
            </a:r>
            <a:endParaRPr lang="es-ES" altLang="es-ES" sz="1000" dirty="0">
              <a:solidFill>
                <a:srgbClr val="FF9900"/>
              </a:solidFill>
              <a:latin typeface="Arial Narrow" panose="020B0606020202030204" pitchFamily="34" charset="0"/>
            </a:endParaRPr>
          </a:p>
        </p:txBody>
      </p:sp>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EL CIRCUITO FINANCIERO</a:t>
            </a:r>
            <a:endParaRPr lang="es-ES" sz="2800" dirty="0"/>
          </a:p>
        </p:txBody>
      </p:sp>
    </p:spTree>
    <p:extLst>
      <p:ext uri="{BB962C8B-B14F-4D97-AF65-F5344CB8AC3E}">
        <p14:creationId xmlns:p14="http://schemas.microsoft.com/office/powerpoint/2010/main" val="2340352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a:solidFill>
                  <a:srgbClr val="FF9900"/>
                </a:solidFill>
              </a:rPr>
              <a:t>VALIDACIÓN DE LAS DECLARACIONES DE GASTOS PAGADOS</a:t>
            </a:r>
            <a:endParaRPr lang="es-ES" sz="2000" b="1" dirty="0">
              <a:solidFill>
                <a:srgbClr val="FF9900"/>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EL CIRCUITO FINANCIERO</a:t>
            </a:r>
            <a:endParaRPr lang="es-ES" sz="2800" dirty="0"/>
          </a:p>
        </p:txBody>
      </p:sp>
      <p:sp>
        <p:nvSpPr>
          <p:cNvPr id="58" name="Text Box 33"/>
          <p:cNvSpPr txBox="1">
            <a:spLocks noChangeArrowheads="1"/>
          </p:cNvSpPr>
          <p:nvPr/>
        </p:nvSpPr>
        <p:spPr bwMode="auto">
          <a:xfrm>
            <a:off x="5889791" y="728142"/>
            <a:ext cx="1506538" cy="846081"/>
          </a:xfrm>
          <a:prstGeom prst="rect">
            <a:avLst/>
          </a:prstGeom>
          <a:solidFill>
            <a:srgbClr val="FFC000"/>
          </a:solidFill>
          <a:ln>
            <a:solidFill>
              <a:schemeClr val="tx1"/>
            </a:solidFill>
          </a:ln>
          <a:effectLs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latin typeface="Arial Narrow" panose="020B0606020202030204" pitchFamily="34" charset="0"/>
              </a:rPr>
              <a:t>DDP</a:t>
            </a:r>
          </a:p>
          <a:p>
            <a:pPr algn="ctr">
              <a:spcBef>
                <a:spcPct val="50000"/>
              </a:spcBef>
            </a:pPr>
            <a:r>
              <a:rPr lang="es-ES_tradnl" altLang="es-ES" sz="1400" dirty="0">
                <a:latin typeface="Arial Narrow" panose="020B0606020202030204" pitchFamily="34" charset="0"/>
              </a:rPr>
              <a:t>Estado “Declarada”</a:t>
            </a:r>
            <a:endParaRPr lang="es-ES" altLang="es-ES" sz="1400" dirty="0">
              <a:latin typeface="Arial Narrow" panose="020B0606020202030204" pitchFamily="34" charset="0"/>
            </a:endParaRPr>
          </a:p>
        </p:txBody>
      </p:sp>
      <p:sp>
        <p:nvSpPr>
          <p:cNvPr id="60" name="Rectangle 32"/>
          <p:cNvSpPr>
            <a:spLocks noChangeArrowheads="1"/>
          </p:cNvSpPr>
          <p:nvPr/>
        </p:nvSpPr>
        <p:spPr bwMode="auto">
          <a:xfrm>
            <a:off x="4085248" y="1838653"/>
            <a:ext cx="1120687" cy="493067"/>
          </a:xfrm>
          <a:prstGeom prst="rect">
            <a:avLst/>
          </a:prstGeom>
          <a:solidFill>
            <a:srgbClr val="00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schemeClr val="bg1"/>
                </a:solidFill>
                <a:latin typeface="Arial Narrow" panose="020B0606020202030204" pitchFamily="34" charset="0"/>
              </a:rPr>
              <a:t>DDP correcta</a:t>
            </a:r>
            <a:endParaRPr lang="es-ES" altLang="es-ES" sz="1400" dirty="0">
              <a:solidFill>
                <a:schemeClr val="bg1"/>
              </a:solidFill>
              <a:latin typeface="Arial Narrow" panose="020B0606020202030204" pitchFamily="34" charset="0"/>
            </a:endParaRPr>
          </a:p>
        </p:txBody>
      </p:sp>
      <p:sp>
        <p:nvSpPr>
          <p:cNvPr id="67" name="Rectángulo 66"/>
          <p:cNvSpPr/>
          <p:nvPr/>
        </p:nvSpPr>
        <p:spPr>
          <a:xfrm rot="10800000" flipH="1" flipV="1">
            <a:off x="7286629" y="3453599"/>
            <a:ext cx="2633230" cy="553849"/>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defTabSz="914400"/>
            <a:r>
              <a:rPr lang="es-ES" sz="1400" dirty="0">
                <a:solidFill>
                  <a:prstClr val="black"/>
                </a:solidFill>
              </a:rPr>
              <a:t>DDP Validada Provisional</a:t>
            </a:r>
          </a:p>
          <a:p>
            <a:pPr algn="ctr" defTabSz="914400"/>
            <a:r>
              <a:rPr lang="es-ES" sz="1400" dirty="0">
                <a:solidFill>
                  <a:prstClr val="black"/>
                </a:solidFill>
              </a:rPr>
              <a:t>Estado </a:t>
            </a:r>
            <a:r>
              <a:rPr lang="es-ES" sz="1400" b="1" i="1" dirty="0">
                <a:solidFill>
                  <a:srgbClr val="ED7D31">
                    <a:lumMod val="75000"/>
                  </a:srgbClr>
                </a:solidFill>
              </a:rPr>
              <a:t>“Validada Provisional”</a:t>
            </a:r>
          </a:p>
        </p:txBody>
      </p:sp>
      <p:sp>
        <p:nvSpPr>
          <p:cNvPr id="68" name="Rectángulo 67"/>
          <p:cNvSpPr/>
          <p:nvPr/>
        </p:nvSpPr>
        <p:spPr>
          <a:xfrm rot="10800000" flipH="1" flipV="1">
            <a:off x="7733175" y="5245186"/>
            <a:ext cx="1764150" cy="956546"/>
          </a:xfrm>
          <a:prstGeom prst="rect">
            <a:avLst/>
          </a:prstGeom>
          <a:solidFill>
            <a:srgbClr val="A0D0BA"/>
          </a:solidFill>
        </p:spPr>
        <p:style>
          <a:lnRef idx="2">
            <a:schemeClr val="dk1"/>
          </a:lnRef>
          <a:fillRef idx="1">
            <a:schemeClr val="lt1"/>
          </a:fillRef>
          <a:effectRef idx="0">
            <a:schemeClr val="dk1"/>
          </a:effectRef>
          <a:fontRef idx="minor">
            <a:schemeClr val="dk1"/>
          </a:fontRef>
        </p:style>
        <p:txBody>
          <a:bodyPr rtlCol="0" anchor="ctr"/>
          <a:lstStyle/>
          <a:p>
            <a:pPr algn="ctr" defTabSz="914400"/>
            <a:r>
              <a:rPr lang="es-ES" sz="1400" dirty="0">
                <a:solidFill>
                  <a:prstClr val="black"/>
                </a:solidFill>
              </a:rPr>
              <a:t>DDP Validada Definitiva</a:t>
            </a:r>
          </a:p>
          <a:p>
            <a:pPr algn="ctr" defTabSz="914400"/>
            <a:r>
              <a:rPr lang="es-ES" sz="1400" dirty="0">
                <a:solidFill>
                  <a:prstClr val="black"/>
                </a:solidFill>
              </a:rPr>
              <a:t>Estado </a:t>
            </a:r>
            <a:r>
              <a:rPr lang="es-ES" sz="1400" b="1" i="1" dirty="0">
                <a:solidFill>
                  <a:srgbClr val="ED7D31">
                    <a:lumMod val="75000"/>
                  </a:srgbClr>
                </a:solidFill>
              </a:rPr>
              <a:t>“Validada Definitiva”</a:t>
            </a:r>
          </a:p>
        </p:txBody>
      </p:sp>
      <p:sp>
        <p:nvSpPr>
          <p:cNvPr id="69" name="Rectangle 32"/>
          <p:cNvSpPr>
            <a:spLocks noChangeArrowheads="1"/>
          </p:cNvSpPr>
          <p:nvPr/>
        </p:nvSpPr>
        <p:spPr bwMode="auto">
          <a:xfrm>
            <a:off x="8034578" y="1838652"/>
            <a:ext cx="1120687" cy="493067"/>
          </a:xfrm>
          <a:prstGeom prst="rect">
            <a:avLst/>
          </a:prstGeom>
          <a:solidFill>
            <a:srgbClr val="7030A0"/>
          </a:solidFill>
          <a:ln w="9525">
            <a:solidFill>
              <a:schemeClr val="tx1"/>
            </a:solidFill>
            <a:miter lim="800000"/>
            <a:headEnd/>
            <a:tailEnd/>
          </a:ln>
          <a:effectLs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schemeClr val="bg1"/>
                </a:solidFill>
                <a:latin typeface="Arial Narrow" panose="020B0606020202030204" pitchFamily="34" charset="0"/>
              </a:rPr>
              <a:t>DDP incorrecta</a:t>
            </a:r>
            <a:endParaRPr lang="es-ES" altLang="es-ES" sz="1400" dirty="0">
              <a:solidFill>
                <a:schemeClr val="bg1"/>
              </a:solidFill>
              <a:latin typeface="Arial Narrow" panose="020B0606020202030204" pitchFamily="34" charset="0"/>
            </a:endParaRPr>
          </a:p>
        </p:txBody>
      </p:sp>
      <p:cxnSp>
        <p:nvCxnSpPr>
          <p:cNvPr id="9" name="Conector angular 8"/>
          <p:cNvCxnSpPr>
            <a:stCxn id="58" idx="1"/>
            <a:endCxn id="60" idx="0"/>
          </p:cNvCxnSpPr>
          <p:nvPr/>
        </p:nvCxnSpPr>
        <p:spPr>
          <a:xfrm rot="10800000" flipV="1">
            <a:off x="4645593" y="1151183"/>
            <a:ext cx="1244199" cy="687470"/>
          </a:xfrm>
          <a:prstGeom prst="bentConnector2">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angular 10"/>
          <p:cNvCxnSpPr>
            <a:stCxn id="58" idx="3"/>
            <a:endCxn id="69" idx="0"/>
          </p:cNvCxnSpPr>
          <p:nvPr/>
        </p:nvCxnSpPr>
        <p:spPr>
          <a:xfrm>
            <a:off x="7396329" y="1151183"/>
            <a:ext cx="1198593" cy="68746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a:stCxn id="60" idx="2"/>
          </p:cNvCxnSpPr>
          <p:nvPr/>
        </p:nvCxnSpPr>
        <p:spPr>
          <a:xfrm flipH="1">
            <a:off x="4635942" y="2331720"/>
            <a:ext cx="9650" cy="2881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a:stCxn id="69" idx="2"/>
            <a:endCxn id="67" idx="0"/>
          </p:cNvCxnSpPr>
          <p:nvPr/>
        </p:nvCxnSpPr>
        <p:spPr>
          <a:xfrm>
            <a:off x="8594922" y="2331719"/>
            <a:ext cx="8322" cy="11218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a:stCxn id="67" idx="2"/>
            <a:endCxn id="68" idx="0"/>
          </p:cNvCxnSpPr>
          <p:nvPr/>
        </p:nvCxnSpPr>
        <p:spPr>
          <a:xfrm>
            <a:off x="8603244" y="4007448"/>
            <a:ext cx="12006" cy="12377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CuadroTexto 29"/>
          <p:cNvSpPr txBox="1"/>
          <p:nvPr/>
        </p:nvSpPr>
        <p:spPr>
          <a:xfrm>
            <a:off x="8705757" y="2566815"/>
            <a:ext cx="3005953" cy="461665"/>
          </a:xfrm>
          <a:prstGeom prst="rect">
            <a:avLst/>
          </a:prstGeom>
          <a:solidFill>
            <a:schemeClr val="bg2">
              <a:lumMod val="90000"/>
            </a:schemeClr>
          </a:solidFill>
        </p:spPr>
        <p:txBody>
          <a:bodyPr wrap="square" rtlCol="0">
            <a:spAutoFit/>
          </a:bodyPr>
          <a:lstStyle/>
          <a:p>
            <a:r>
              <a:rPr lang="es-ES_tradnl" sz="1200" dirty="0"/>
              <a:t>Requerimiento (documentación soporte)</a:t>
            </a:r>
          </a:p>
          <a:p>
            <a:r>
              <a:rPr lang="es-ES_tradnl" sz="1200" dirty="0"/>
              <a:t>Plazo: 10 días hábiles</a:t>
            </a:r>
            <a:endParaRPr lang="es-ES" sz="1200" dirty="0"/>
          </a:p>
        </p:txBody>
      </p:sp>
      <p:sp>
        <p:nvSpPr>
          <p:cNvPr id="76" name="CuadroTexto 75"/>
          <p:cNvSpPr txBox="1"/>
          <p:nvPr/>
        </p:nvSpPr>
        <p:spPr>
          <a:xfrm>
            <a:off x="8705757" y="4436360"/>
            <a:ext cx="3005953" cy="461665"/>
          </a:xfrm>
          <a:prstGeom prst="rect">
            <a:avLst/>
          </a:prstGeom>
          <a:solidFill>
            <a:schemeClr val="bg2">
              <a:lumMod val="90000"/>
            </a:schemeClr>
          </a:solidFill>
        </p:spPr>
        <p:txBody>
          <a:bodyPr wrap="square" rtlCol="0">
            <a:spAutoFit/>
          </a:bodyPr>
          <a:lstStyle/>
          <a:p>
            <a:r>
              <a:rPr lang="es-ES_tradnl" sz="1200" dirty="0"/>
              <a:t>Alegaciones (sin documentación soporte)</a:t>
            </a:r>
          </a:p>
          <a:p>
            <a:r>
              <a:rPr lang="es-ES_tradnl" sz="1200" dirty="0"/>
              <a:t>Plazo: 10 días hábiles</a:t>
            </a:r>
            <a:endParaRPr lang="es-ES" sz="1200" dirty="0"/>
          </a:p>
        </p:txBody>
      </p:sp>
      <p:sp>
        <p:nvSpPr>
          <p:cNvPr id="77" name="Rectángulo 76"/>
          <p:cNvSpPr/>
          <p:nvPr/>
        </p:nvSpPr>
        <p:spPr>
          <a:xfrm rot="10800000" flipH="1" flipV="1">
            <a:off x="6918036" y="2589390"/>
            <a:ext cx="1630278" cy="415055"/>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defTabSz="914400"/>
            <a:r>
              <a:rPr lang="es-ES" sz="1400" dirty="0">
                <a:solidFill>
                  <a:prstClr val="black"/>
                </a:solidFill>
              </a:rPr>
              <a:t>DDP Estado </a:t>
            </a:r>
          </a:p>
          <a:p>
            <a:pPr algn="ctr" defTabSz="914400"/>
            <a:r>
              <a:rPr lang="es-ES" sz="1400" b="1" i="1" dirty="0">
                <a:solidFill>
                  <a:srgbClr val="ED7D31">
                    <a:lumMod val="75000"/>
                  </a:srgbClr>
                </a:solidFill>
              </a:rPr>
              <a:t>“En requerimiento”</a:t>
            </a:r>
          </a:p>
        </p:txBody>
      </p:sp>
      <p:sp>
        <p:nvSpPr>
          <p:cNvPr id="87" name="Rectángulo 86"/>
          <p:cNvSpPr/>
          <p:nvPr/>
        </p:nvSpPr>
        <p:spPr>
          <a:xfrm rot="10800000" flipH="1" flipV="1">
            <a:off x="3736613" y="5245186"/>
            <a:ext cx="1817956" cy="922764"/>
          </a:xfrm>
          <a:prstGeom prst="rect">
            <a:avLst/>
          </a:prstGeom>
          <a:solidFill>
            <a:srgbClr val="A0D0BA"/>
          </a:solidFill>
        </p:spPr>
        <p:style>
          <a:lnRef idx="2">
            <a:schemeClr val="dk1"/>
          </a:lnRef>
          <a:fillRef idx="1">
            <a:schemeClr val="lt1"/>
          </a:fillRef>
          <a:effectRef idx="0">
            <a:schemeClr val="dk1"/>
          </a:effectRef>
          <a:fontRef idx="minor">
            <a:schemeClr val="dk1"/>
          </a:fontRef>
        </p:style>
        <p:txBody>
          <a:bodyPr rtlCol="0" anchor="ctr"/>
          <a:lstStyle/>
          <a:p>
            <a:pPr algn="ctr" defTabSz="914400"/>
            <a:r>
              <a:rPr lang="es-ES" sz="1400" dirty="0">
                <a:solidFill>
                  <a:prstClr val="black"/>
                </a:solidFill>
              </a:rPr>
              <a:t>DDP Validada Definitiva</a:t>
            </a:r>
          </a:p>
          <a:p>
            <a:pPr algn="ctr" defTabSz="914400"/>
            <a:r>
              <a:rPr lang="es-ES" sz="1400" dirty="0">
                <a:solidFill>
                  <a:prstClr val="black"/>
                </a:solidFill>
              </a:rPr>
              <a:t>Estado </a:t>
            </a:r>
            <a:r>
              <a:rPr lang="es-ES" sz="1400" b="1" i="1" dirty="0">
                <a:solidFill>
                  <a:srgbClr val="ED7D31">
                    <a:lumMod val="75000"/>
                  </a:srgbClr>
                </a:solidFill>
              </a:rPr>
              <a:t>“Validada Definitiva”</a:t>
            </a:r>
          </a:p>
        </p:txBody>
      </p:sp>
    </p:spTree>
    <p:extLst>
      <p:ext uri="{BB962C8B-B14F-4D97-AF65-F5344CB8AC3E}">
        <p14:creationId xmlns:p14="http://schemas.microsoft.com/office/powerpoint/2010/main" val="3212491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a:solidFill>
                  <a:srgbClr val="FF9900"/>
                </a:solidFill>
              </a:rPr>
              <a:t>NORMATIVA</a:t>
            </a:r>
            <a:endParaRPr lang="es-ES" sz="2000" b="1" dirty="0">
              <a:solidFill>
                <a:srgbClr val="FF9900"/>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2" name="Rectángulo 1"/>
          <p:cNvSpPr/>
          <p:nvPr/>
        </p:nvSpPr>
        <p:spPr>
          <a:xfrm>
            <a:off x="3602183" y="991888"/>
            <a:ext cx="7934035" cy="5262979"/>
          </a:xfrm>
          <a:prstGeom prst="rect">
            <a:avLst/>
          </a:prstGeom>
        </p:spPr>
        <p:txBody>
          <a:bodyPr wrap="square">
            <a:spAutoFit/>
          </a:bodyPr>
          <a:lstStyle/>
          <a:p>
            <a:pPr marL="342900" lvl="0" indent="-342900" algn="just">
              <a:spcAft>
                <a:spcPts val="0"/>
              </a:spcAft>
              <a:buSzPct val="100000"/>
              <a:buFont typeface="+mj-lt"/>
              <a:buAutoNum type="arabicPeriod"/>
            </a:pPr>
            <a:r>
              <a:rPr lang="es-ES" sz="1600" dirty="0"/>
              <a:t>Normas establecidas en los siguientes Reglamentos:</a:t>
            </a:r>
            <a:endParaRPr lang="es-ES" sz="1600" b="1" dirty="0">
              <a:ea typeface="Times New Roman" panose="02020603050405020304" pitchFamily="18" charset="0"/>
              <a:cs typeface="Arial" panose="020B0604020202020204" pitchFamily="34" charset="0"/>
            </a:endParaRPr>
          </a:p>
          <a:p>
            <a:pPr marL="228600" lvl="0" indent="-228600" algn="just">
              <a:spcAft>
                <a:spcPts val="0"/>
              </a:spcAft>
              <a:buSzPts val="1100"/>
              <a:buFont typeface="+mj-lt"/>
              <a:buAutoNum type="arabicPeriod"/>
            </a:pPr>
            <a:endParaRPr lang="es-ES" sz="800" b="1" dirty="0">
              <a:ea typeface="Times New Roman" panose="02020603050405020304" pitchFamily="18" charset="0"/>
              <a:cs typeface="Arial" panose="020B0604020202020204" pitchFamily="34" charset="0"/>
            </a:endParaRPr>
          </a:p>
          <a:p>
            <a:pPr marL="800100" lvl="1" indent="-342900" algn="just">
              <a:buSzPts val="1100"/>
              <a:buFont typeface="Arial" panose="020B0604020202020204" pitchFamily="34" charset="0"/>
              <a:buChar char="•"/>
            </a:pPr>
            <a:r>
              <a:rPr lang="es-ES" sz="1600" b="1" dirty="0">
                <a:ea typeface="Times New Roman" panose="02020603050405020304" pitchFamily="18" charset="0"/>
                <a:cs typeface="Arial" panose="020B0604020202020204" pitchFamily="34" charset="0"/>
              </a:rPr>
              <a:t>Reglamento (UE) nº 1303/2013</a:t>
            </a:r>
            <a:r>
              <a:rPr lang="es-ES" sz="1600" dirty="0">
                <a:ea typeface="Times New Roman" panose="02020603050405020304" pitchFamily="18" charset="0"/>
                <a:cs typeface="Arial" panose="020B0604020202020204" pitchFamily="34" charset="0"/>
              </a:rPr>
              <a:t> del Parlamento Europeo y del Consejo de 17 de diciembre de 2013 por el que se establecen disposiciones comunes relativas al Fondo Europeo de Desarrollo Regional, al Fondo Social Europeo, al Fondo de Cohesión, al Fondo Europeo Agrícola de Desarrollo Rural y al Fondo Europeo Marítimo y de la Pesca (Art. 65-71).</a:t>
            </a:r>
          </a:p>
          <a:p>
            <a:pPr marL="800100" lvl="1" indent="-342900" algn="just">
              <a:buSzPts val="1100"/>
              <a:buFont typeface="Arial" panose="020B0604020202020204" pitchFamily="34" charset="0"/>
              <a:buChar char="•"/>
            </a:pPr>
            <a:r>
              <a:rPr lang="es-ES" sz="1600" b="1" dirty="0">
                <a:ea typeface="Times New Roman" panose="02020603050405020304" pitchFamily="18" charset="0"/>
                <a:cs typeface="Arial" panose="020B0604020202020204" pitchFamily="34" charset="0"/>
              </a:rPr>
              <a:t>Reglamento (UE) nº 1299/2013</a:t>
            </a:r>
            <a:r>
              <a:rPr lang="es-ES" sz="1600" dirty="0">
                <a:ea typeface="Times New Roman" panose="02020603050405020304" pitchFamily="18" charset="0"/>
                <a:cs typeface="Arial" panose="020B0604020202020204" pitchFamily="34" charset="0"/>
              </a:rPr>
              <a:t> del Parlamento Europeo y del Consejo de 17 de diciembre de 2013 por el que se establecen disposiciones específicas relativas al apoyo del Fondo Europeo de Desarrollo Regional al objetivo de Cooperación Territorial Europea (Art. 18-20).</a:t>
            </a:r>
          </a:p>
          <a:p>
            <a:pPr marL="800100" lvl="1" indent="-342900" algn="just">
              <a:buSzPts val="1100"/>
              <a:buFont typeface="Arial" panose="020B0604020202020204" pitchFamily="34" charset="0"/>
              <a:buChar char="•"/>
            </a:pPr>
            <a:r>
              <a:rPr lang="es-ES" sz="1600" b="1" dirty="0">
                <a:ea typeface="Times New Roman" panose="02020603050405020304" pitchFamily="18" charset="0"/>
                <a:cs typeface="Arial" panose="020B0604020202020204" pitchFamily="34" charset="0"/>
              </a:rPr>
              <a:t>Reglamento Delegado (UE) nº 481/2014</a:t>
            </a:r>
            <a:r>
              <a:rPr lang="es-ES" sz="1600" dirty="0">
                <a:ea typeface="Times New Roman" panose="02020603050405020304" pitchFamily="18" charset="0"/>
                <a:cs typeface="Arial" panose="020B0604020202020204" pitchFamily="34" charset="0"/>
              </a:rPr>
              <a:t> de la Comisión de 4 de marzo de 2014 que complementa el Reglamento (UE) no 1299/2013 del Parlamento Europeo y del Consejo en lo que respecta a las disposiciones específicas en materia de </a:t>
            </a:r>
            <a:r>
              <a:rPr lang="es-ES" sz="1600" dirty="0" err="1">
                <a:ea typeface="Times New Roman" panose="02020603050405020304" pitchFamily="18" charset="0"/>
                <a:cs typeface="Arial" panose="020B0604020202020204" pitchFamily="34" charset="0"/>
              </a:rPr>
              <a:t>subvencionabilidad</a:t>
            </a:r>
            <a:r>
              <a:rPr lang="es-ES" sz="1600" dirty="0">
                <a:ea typeface="Times New Roman" panose="02020603050405020304" pitchFamily="18" charset="0"/>
                <a:cs typeface="Arial" panose="020B0604020202020204" pitchFamily="34" charset="0"/>
              </a:rPr>
              <a:t> de los gastos para los programas de cooperación (Art. 1-7).</a:t>
            </a:r>
          </a:p>
          <a:p>
            <a:pPr marL="228600" lvl="0" indent="-228600" algn="just">
              <a:spcAft>
                <a:spcPts val="0"/>
              </a:spcAft>
              <a:buSzPts val="1100"/>
              <a:buFont typeface="+mj-lt"/>
              <a:buAutoNum type="arabicPeriod"/>
            </a:pPr>
            <a:endParaRPr lang="es-ES_tradnl" sz="800" dirty="0">
              <a:effectLst/>
              <a:ea typeface="Times New Roman" panose="02020603050405020304" pitchFamily="18" charset="0"/>
              <a:cs typeface="Arial" panose="020B0604020202020204" pitchFamily="34" charset="0"/>
            </a:endParaRPr>
          </a:p>
          <a:p>
            <a:pPr marL="342900" lvl="0" indent="-342900">
              <a:buFont typeface="+mj-lt"/>
              <a:buAutoNum type="arabicPeriod"/>
            </a:pPr>
            <a:r>
              <a:rPr lang="es-ES" sz="1600" dirty="0"/>
              <a:t>Normas establecidas para el Programa en su conjunto y aprobadas por el Comité de Seguimiento.</a:t>
            </a:r>
          </a:p>
          <a:p>
            <a:pPr marL="342900" lvl="0" indent="-342900">
              <a:buFont typeface="+mj-lt"/>
              <a:buAutoNum type="arabicPeriod"/>
            </a:pPr>
            <a:r>
              <a:rPr lang="es-ES" sz="1600" dirty="0"/>
              <a:t>Normas nacionales del Estado Miembro del beneficiario para los casos no regulados por las normas anteriores (Orden HFP/1979/2016, de 29 de diciembre, por la que se aprueban las normas sobre los gastos subvencionables de los programas operativos del Fondo Europeo de Desarrollo Regional para el período 2014-2020).</a:t>
            </a:r>
          </a:p>
        </p:txBody>
      </p:sp>
      <p:graphicFrame>
        <p:nvGraphicFramePr>
          <p:cNvPr id="9" name="Tabla 8"/>
          <p:cNvGraphicFramePr>
            <a:graphicFrameLocks noGrp="1"/>
          </p:cNvGraphicFramePr>
          <p:nvPr>
            <p:extLst>
              <p:ext uri="{D42A27DB-BD31-4B8C-83A1-F6EECF244321}">
                <p14:modId xmlns:p14="http://schemas.microsoft.com/office/powerpoint/2010/main" val="1595755582"/>
              </p:ext>
            </p:extLst>
          </p:nvPr>
        </p:nvGraphicFramePr>
        <p:xfrm>
          <a:off x="3704952" y="621048"/>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NORMATIVA </a:t>
                      </a:r>
                      <a:r>
                        <a:rPr lang="es-ES_tradnl" dirty="0" smtClean="0">
                          <a:solidFill>
                            <a:srgbClr val="002060"/>
                          </a:solidFill>
                        </a:rPr>
                        <a:t>APLICABLE</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45986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a:solidFill>
                  <a:srgbClr val="FF9900"/>
                </a:solidFill>
              </a:rPr>
              <a:t>FECHAS</a:t>
            </a:r>
            <a:endParaRPr lang="es-ES" sz="2000" b="1" dirty="0">
              <a:solidFill>
                <a:srgbClr val="FF9900"/>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2" name="Rectángulo 1"/>
          <p:cNvSpPr/>
          <p:nvPr/>
        </p:nvSpPr>
        <p:spPr>
          <a:xfrm>
            <a:off x="3860799" y="1124708"/>
            <a:ext cx="7499927" cy="2400657"/>
          </a:xfrm>
          <a:prstGeom prst="rect">
            <a:avLst/>
          </a:prstGeom>
        </p:spPr>
        <p:txBody>
          <a:bodyPr wrap="square">
            <a:spAutoFit/>
          </a:bodyPr>
          <a:lstStyle/>
          <a:p>
            <a:pPr lvl="0" algn="just">
              <a:spcAft>
                <a:spcPts val="0"/>
              </a:spcAft>
              <a:buClr>
                <a:srgbClr val="000000"/>
              </a:buClr>
              <a:buSzPts val="1100"/>
            </a:pPr>
            <a:endParaRPr lang="es-ES" sz="1000" dirty="0">
              <a:solidFill>
                <a:srgbClr val="000000"/>
              </a:solidFill>
              <a:ea typeface="Times New Roman" panose="02020603050405020304" pitchFamily="18" charset="0"/>
            </a:endParaRPr>
          </a:p>
          <a:p>
            <a:pPr marL="342900" lvl="0" indent="-342900" algn="just">
              <a:spcAft>
                <a:spcPts val="0"/>
              </a:spcAft>
              <a:buClr>
                <a:srgbClr val="000000"/>
              </a:buClr>
              <a:buSzPts val="1100"/>
              <a:buFont typeface="Wingdings" panose="05000000000000000000" pitchFamily="2" charset="2"/>
              <a:buChar char="Ø"/>
            </a:pPr>
            <a:r>
              <a:rPr lang="es-ES" sz="2000" dirty="0">
                <a:solidFill>
                  <a:srgbClr val="000000"/>
                </a:solidFill>
                <a:ea typeface="Times New Roman" panose="02020603050405020304" pitchFamily="18" charset="0"/>
              </a:rPr>
              <a:t>Los </a:t>
            </a:r>
            <a:r>
              <a:rPr lang="es-ES" sz="2000" b="1" dirty="0">
                <a:solidFill>
                  <a:srgbClr val="000000"/>
                </a:solidFill>
                <a:ea typeface="Times New Roman" panose="02020603050405020304" pitchFamily="18" charset="0"/>
              </a:rPr>
              <a:t>gastos de preparación de las </a:t>
            </a:r>
            <a:r>
              <a:rPr lang="es-ES" sz="2000" b="1" dirty="0" smtClean="0">
                <a:solidFill>
                  <a:srgbClr val="000000"/>
                </a:solidFill>
                <a:ea typeface="Times New Roman" panose="02020603050405020304" pitchFamily="18" charset="0"/>
              </a:rPr>
              <a:t>candidaturas son:</a:t>
            </a:r>
            <a:endParaRPr lang="es-ES" sz="2000" b="1" dirty="0">
              <a:solidFill>
                <a:srgbClr val="000000"/>
              </a:solidFill>
              <a:ea typeface="Times New Roman" panose="02020603050405020304" pitchFamily="18" charset="0"/>
            </a:endParaRPr>
          </a:p>
          <a:p>
            <a:pPr lvl="0" algn="just">
              <a:spcAft>
                <a:spcPts val="0"/>
              </a:spcAft>
              <a:buClr>
                <a:srgbClr val="000000"/>
              </a:buClr>
              <a:buSzPts val="1100"/>
            </a:pPr>
            <a:endParaRPr lang="es-ES" sz="2000" b="1" dirty="0">
              <a:solidFill>
                <a:srgbClr val="000000"/>
              </a:solidFill>
              <a:ea typeface="Times New Roman" panose="02020603050405020304" pitchFamily="18" charset="0"/>
            </a:endParaRPr>
          </a:p>
          <a:p>
            <a:pPr marL="742950" lvl="1" indent="-285750" algn="just">
              <a:buClr>
                <a:srgbClr val="000000"/>
              </a:buClr>
              <a:buSzPts val="1100"/>
              <a:buFont typeface="Arial" panose="020B0604020202020204" pitchFamily="34" charset="0"/>
              <a:buChar char="•"/>
            </a:pPr>
            <a:r>
              <a:rPr lang="es-ES" sz="2000" dirty="0">
                <a:solidFill>
                  <a:srgbClr val="000000"/>
                </a:solidFill>
                <a:ea typeface="Times New Roman" panose="02020603050405020304" pitchFamily="18" charset="0"/>
              </a:rPr>
              <a:t>Elegibles </a:t>
            </a:r>
            <a:r>
              <a:rPr lang="es-ES" sz="2000" u="sng" dirty="0">
                <a:solidFill>
                  <a:srgbClr val="000000"/>
                </a:solidFill>
                <a:ea typeface="Times New Roman" panose="02020603050405020304" pitchFamily="18" charset="0"/>
              </a:rPr>
              <a:t>desde el 1 de enero de 2016 hasta el 31 de marzo de 2016</a:t>
            </a:r>
          </a:p>
          <a:p>
            <a:pPr marL="742950" lvl="1" indent="-285750" algn="just">
              <a:buClr>
                <a:srgbClr val="000000"/>
              </a:buClr>
              <a:buSzPts val="1100"/>
              <a:buFont typeface="Arial" panose="020B0604020202020204" pitchFamily="34" charset="0"/>
              <a:buChar char="•"/>
            </a:pPr>
            <a:r>
              <a:rPr lang="es-ES" sz="2000" dirty="0">
                <a:solidFill>
                  <a:srgbClr val="000000"/>
                </a:solidFill>
                <a:ea typeface="Times New Roman" panose="02020603050405020304" pitchFamily="18" charset="0"/>
              </a:rPr>
              <a:t>Límite </a:t>
            </a:r>
            <a:r>
              <a:rPr lang="es-ES" sz="2000" u="sng" dirty="0">
                <a:solidFill>
                  <a:srgbClr val="000000"/>
                </a:solidFill>
                <a:ea typeface="Times New Roman" panose="02020603050405020304" pitchFamily="18" charset="0"/>
              </a:rPr>
              <a:t>máximo de 30.000€</a:t>
            </a:r>
          </a:p>
          <a:p>
            <a:pPr marL="742950" lvl="1" indent="-285750" algn="just">
              <a:buClr>
                <a:srgbClr val="000000"/>
              </a:buClr>
              <a:buSzPts val="1100"/>
              <a:buFont typeface="Arial" panose="020B0604020202020204" pitchFamily="34" charset="0"/>
              <a:buChar char="•"/>
            </a:pPr>
            <a:r>
              <a:rPr lang="es-ES" sz="2000" dirty="0">
                <a:solidFill>
                  <a:srgbClr val="000000"/>
                </a:solidFill>
                <a:ea typeface="Times New Roman" panose="02020603050405020304" pitchFamily="18" charset="0"/>
              </a:rPr>
              <a:t>Únicamente elegibles los costes de </a:t>
            </a:r>
            <a:r>
              <a:rPr lang="es-ES" sz="2000" u="sng" dirty="0">
                <a:solidFill>
                  <a:srgbClr val="000000"/>
                </a:solidFill>
                <a:ea typeface="Times New Roman" panose="02020603050405020304" pitchFamily="18" charset="0"/>
              </a:rPr>
              <a:t>viajes y alojamientos</a:t>
            </a:r>
            <a:r>
              <a:rPr lang="es-ES" sz="2000" dirty="0">
                <a:solidFill>
                  <a:srgbClr val="000000"/>
                </a:solidFill>
                <a:ea typeface="Times New Roman" panose="02020603050405020304" pitchFamily="18" charset="0"/>
              </a:rPr>
              <a:t> a reuniones con los socios del </a:t>
            </a:r>
            <a:r>
              <a:rPr lang="es-ES" sz="2000" dirty="0" err="1">
                <a:solidFill>
                  <a:srgbClr val="000000"/>
                </a:solidFill>
                <a:ea typeface="Times New Roman" panose="02020603050405020304" pitchFamily="18" charset="0"/>
              </a:rPr>
              <a:t>partenariado</a:t>
            </a:r>
            <a:r>
              <a:rPr lang="es-ES" sz="2000" dirty="0">
                <a:solidFill>
                  <a:srgbClr val="000000"/>
                </a:solidFill>
                <a:ea typeface="Times New Roman" panose="02020603050405020304" pitchFamily="18" charset="0"/>
              </a:rPr>
              <a:t>.</a:t>
            </a:r>
            <a:endParaRPr lang="es-ES" sz="2000" dirty="0">
              <a:ea typeface="Times New Roman" panose="02020603050405020304" pitchFamily="18" charset="0"/>
            </a:endParaRPr>
          </a:p>
        </p:txBody>
      </p:sp>
      <p:graphicFrame>
        <p:nvGraphicFramePr>
          <p:cNvPr id="9" name="Tabla 8"/>
          <p:cNvGraphicFramePr>
            <a:graphicFrameLocks noGrp="1"/>
          </p:cNvGraphicFramePr>
          <p:nvPr>
            <p:extLst>
              <p:ext uri="{D42A27DB-BD31-4B8C-83A1-F6EECF244321}">
                <p14:modId xmlns:p14="http://schemas.microsoft.com/office/powerpoint/2010/main" val="3311199774"/>
              </p:ext>
            </p:extLst>
          </p:nvPr>
        </p:nvGraphicFramePr>
        <p:xfrm>
          <a:off x="3691107" y="80220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GASTOS DE PREPARACION</a:t>
                      </a:r>
                    </a:p>
                  </a:txBody>
                  <a:tcPr>
                    <a:solidFill>
                      <a:srgbClr val="C8DEF8"/>
                    </a:solidFill>
                  </a:tcPr>
                </a:tc>
                <a:extLst>
                  <a:ext uri="{0D108BD9-81ED-4DB2-BD59-A6C34878D82A}">
                    <a16:rowId xmlns:a16="http://schemas.microsoft.com/office/drawing/2014/main" xmlns="" val="10000"/>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1182764268"/>
              </p:ext>
            </p:extLst>
          </p:nvPr>
        </p:nvGraphicFramePr>
        <p:xfrm>
          <a:off x="3691107" y="3727892"/>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GASTOS DE EJECUCIÓN/COORDINACIÓN/COMUNICACIÓN</a:t>
                      </a:r>
                    </a:p>
                  </a:txBody>
                  <a:tcPr>
                    <a:solidFill>
                      <a:srgbClr val="C8DEF8"/>
                    </a:solidFill>
                  </a:tcPr>
                </a:tc>
                <a:extLst>
                  <a:ext uri="{0D108BD9-81ED-4DB2-BD59-A6C34878D82A}">
                    <a16:rowId xmlns:a16="http://schemas.microsoft.com/office/drawing/2014/main" xmlns="" val="10000"/>
                  </a:ext>
                </a:extLst>
              </a:tr>
            </a:tbl>
          </a:graphicData>
        </a:graphic>
      </p:graphicFrame>
      <p:sp>
        <p:nvSpPr>
          <p:cNvPr id="11" name="Rectángulo 10"/>
          <p:cNvSpPr/>
          <p:nvPr/>
        </p:nvSpPr>
        <p:spPr>
          <a:xfrm>
            <a:off x="4022446" y="4294808"/>
            <a:ext cx="7499927" cy="1785104"/>
          </a:xfrm>
          <a:prstGeom prst="rect">
            <a:avLst/>
          </a:prstGeom>
        </p:spPr>
        <p:txBody>
          <a:bodyPr wrap="square">
            <a:spAutoFit/>
          </a:bodyPr>
          <a:lstStyle/>
          <a:p>
            <a:pPr lvl="0" algn="just">
              <a:spcAft>
                <a:spcPts val="0"/>
              </a:spcAft>
              <a:buClr>
                <a:srgbClr val="000000"/>
              </a:buClr>
              <a:buSzPts val="1100"/>
            </a:pPr>
            <a:endParaRPr lang="es-ES" sz="1000" dirty="0">
              <a:solidFill>
                <a:srgbClr val="000000"/>
              </a:solidFill>
              <a:ea typeface="Times New Roman" panose="02020603050405020304" pitchFamily="18" charset="0"/>
            </a:endParaRPr>
          </a:p>
          <a:p>
            <a:pPr marL="342900" lvl="0" indent="-342900" algn="just">
              <a:spcAft>
                <a:spcPts val="0"/>
              </a:spcAft>
              <a:buClr>
                <a:srgbClr val="000000"/>
              </a:buClr>
              <a:buSzPts val="1100"/>
              <a:buFont typeface="Wingdings" panose="05000000000000000000" pitchFamily="2" charset="2"/>
              <a:buChar char="Ø"/>
            </a:pPr>
            <a:r>
              <a:rPr lang="es-ES" sz="2000" dirty="0">
                <a:solidFill>
                  <a:srgbClr val="000000"/>
                </a:solidFill>
                <a:ea typeface="Times New Roman" panose="02020603050405020304" pitchFamily="18" charset="0"/>
              </a:rPr>
              <a:t>Los </a:t>
            </a:r>
            <a:r>
              <a:rPr lang="es-ES" sz="2000" b="1" dirty="0">
                <a:solidFill>
                  <a:srgbClr val="000000"/>
                </a:solidFill>
                <a:ea typeface="Times New Roman" panose="02020603050405020304" pitchFamily="18" charset="0"/>
              </a:rPr>
              <a:t>gastos de ejecución del </a:t>
            </a:r>
            <a:r>
              <a:rPr lang="es-ES" sz="2000" b="1" dirty="0" smtClean="0">
                <a:solidFill>
                  <a:srgbClr val="000000"/>
                </a:solidFill>
                <a:ea typeface="Times New Roman" panose="02020603050405020304" pitchFamily="18" charset="0"/>
              </a:rPr>
              <a:t>proyecto son:</a:t>
            </a:r>
            <a:endParaRPr lang="es-ES" sz="2000" b="1" dirty="0">
              <a:solidFill>
                <a:srgbClr val="000000"/>
              </a:solidFill>
              <a:ea typeface="Times New Roman" panose="02020603050405020304" pitchFamily="18" charset="0"/>
            </a:endParaRPr>
          </a:p>
          <a:p>
            <a:pPr lvl="0" algn="just">
              <a:spcAft>
                <a:spcPts val="0"/>
              </a:spcAft>
              <a:buClr>
                <a:srgbClr val="000000"/>
              </a:buClr>
              <a:buSzPts val="1100"/>
            </a:pPr>
            <a:endParaRPr lang="es-ES" sz="2000" b="1" dirty="0">
              <a:solidFill>
                <a:srgbClr val="000000"/>
              </a:solidFill>
              <a:ea typeface="Times New Roman" panose="02020603050405020304" pitchFamily="18" charset="0"/>
            </a:endParaRPr>
          </a:p>
          <a:p>
            <a:pPr marL="742950" lvl="1" indent="-285750" algn="just">
              <a:buClr>
                <a:srgbClr val="000000"/>
              </a:buClr>
              <a:buSzPts val="1100"/>
              <a:buFont typeface="Arial" panose="020B0604020202020204" pitchFamily="34" charset="0"/>
              <a:buChar char="•"/>
            </a:pPr>
            <a:r>
              <a:rPr lang="es-ES" sz="2000" dirty="0">
                <a:solidFill>
                  <a:srgbClr val="000000"/>
                </a:solidFill>
                <a:ea typeface="Times New Roman" panose="02020603050405020304" pitchFamily="18" charset="0"/>
              </a:rPr>
              <a:t>Elegibles </a:t>
            </a:r>
            <a:r>
              <a:rPr lang="es-ES" sz="2000" u="sng" dirty="0">
                <a:solidFill>
                  <a:srgbClr val="000000"/>
                </a:solidFill>
                <a:ea typeface="Times New Roman" panose="02020603050405020304" pitchFamily="18" charset="0"/>
              </a:rPr>
              <a:t>desde el 8 de noviembre de 2016 hasta fecha de finalización del proyecto que establezca el contrato </a:t>
            </a:r>
            <a:r>
              <a:rPr lang="es-ES" sz="2000" dirty="0">
                <a:solidFill>
                  <a:srgbClr val="000000"/>
                </a:solidFill>
                <a:ea typeface="Times New Roman" panose="02020603050405020304" pitchFamily="18" charset="0"/>
              </a:rPr>
              <a:t>de concesión de ayuda FEDER</a:t>
            </a:r>
            <a:r>
              <a:rPr lang="es-ES" sz="2000" dirty="0">
                <a:ea typeface="Times New Roman" panose="02020603050405020304" pitchFamily="18" charset="0"/>
              </a:rPr>
              <a:t>.</a:t>
            </a:r>
            <a:endParaRPr lang="es-ES" sz="2000" dirty="0">
              <a:effectLst/>
              <a:ea typeface="Times New Roman" panose="02020603050405020304" pitchFamily="18" charset="0"/>
            </a:endParaRPr>
          </a:p>
        </p:txBody>
      </p:sp>
    </p:spTree>
    <p:extLst>
      <p:ext uri="{BB962C8B-B14F-4D97-AF65-F5344CB8AC3E}">
        <p14:creationId xmlns:p14="http://schemas.microsoft.com/office/powerpoint/2010/main" val="3183114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a:solidFill>
                  <a:srgbClr val="FF9900"/>
                </a:solidFill>
              </a:rPr>
              <a:t>CONSIDERACIONES GENERALES</a:t>
            </a:r>
            <a:endParaRPr lang="es-ES" sz="2000" b="1" dirty="0">
              <a:solidFill>
                <a:srgbClr val="FF9900"/>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9" name="Rectángulo 8"/>
          <p:cNvSpPr/>
          <p:nvPr/>
        </p:nvSpPr>
        <p:spPr>
          <a:xfrm>
            <a:off x="3602183" y="1428862"/>
            <a:ext cx="7934035" cy="4832092"/>
          </a:xfrm>
          <a:prstGeom prst="rect">
            <a:avLst/>
          </a:prstGeom>
        </p:spPr>
        <p:txBody>
          <a:bodyPr wrap="square">
            <a:spAutoFit/>
          </a:bodyPr>
          <a:lstStyle/>
          <a:p>
            <a:pPr marL="342900" lvl="0" indent="-342900">
              <a:spcAft>
                <a:spcPts val="0"/>
              </a:spcAft>
              <a:buSzPts val="1100"/>
              <a:buFont typeface="Wingdings" panose="05000000000000000000" pitchFamily="2" charset="2"/>
              <a:buChar char="Ø"/>
            </a:pPr>
            <a:r>
              <a:rPr lang="es-ES_tradnl" dirty="0"/>
              <a:t>Gastos realizados y efectivamente </a:t>
            </a:r>
            <a:r>
              <a:rPr lang="es-ES_tradnl" u="sng" dirty="0"/>
              <a:t>pagados</a:t>
            </a:r>
            <a:r>
              <a:rPr lang="es-ES_tradnl" dirty="0"/>
              <a:t> por el beneficiario </a:t>
            </a:r>
            <a:r>
              <a:rPr lang="es-ES_tradnl" u="sng" dirty="0"/>
              <a:t>en el periodo de elegibilidad.</a:t>
            </a:r>
          </a:p>
          <a:p>
            <a:pPr lvl="0" algn="just">
              <a:spcAft>
                <a:spcPts val="0"/>
              </a:spcAft>
              <a:buSzPts val="1100"/>
            </a:pPr>
            <a:endParaRPr lang="es-ES_tradnl" dirty="0"/>
          </a:p>
          <a:p>
            <a:pPr marL="342900" lvl="0" indent="-342900" algn="just">
              <a:spcAft>
                <a:spcPts val="0"/>
              </a:spcAft>
              <a:buSzPts val="1100"/>
              <a:buFont typeface="Wingdings" panose="05000000000000000000" pitchFamily="2" charset="2"/>
              <a:buChar char="Ø"/>
            </a:pPr>
            <a:r>
              <a:rPr lang="es-ES" dirty="0">
                <a:ea typeface="Times New Roman" panose="02020603050405020304" pitchFamily="18" charset="0"/>
                <a:cs typeface="Arial" panose="020B0604020202020204" pitchFamily="34" charset="0"/>
              </a:rPr>
              <a:t>Gastos </a:t>
            </a:r>
            <a:r>
              <a:rPr lang="es-ES" u="sng" dirty="0">
                <a:ea typeface="Times New Roman" panose="02020603050405020304" pitchFamily="18" charset="0"/>
                <a:cs typeface="Arial" panose="020B0604020202020204" pitchFamily="34" charset="0"/>
              </a:rPr>
              <a:t>previstos</a:t>
            </a:r>
            <a:r>
              <a:rPr lang="es-ES" dirty="0">
                <a:ea typeface="Times New Roman" panose="02020603050405020304" pitchFamily="18" charset="0"/>
                <a:cs typeface="Arial" panose="020B0604020202020204" pitchFamily="34" charset="0"/>
              </a:rPr>
              <a:t> en el Formulario de Candidatura y en el Plan Financiero aprobado.</a:t>
            </a:r>
          </a:p>
          <a:p>
            <a:pPr lvl="0" algn="just">
              <a:spcAft>
                <a:spcPts val="0"/>
              </a:spcAft>
              <a:buSzPts val="1100"/>
            </a:pPr>
            <a:endParaRPr lang="es-ES" dirty="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es-ES" dirty="0">
                <a:ea typeface="Times New Roman" panose="02020603050405020304" pitchFamily="18" charset="0"/>
                <a:cs typeface="Arial" panose="020B0604020202020204" pitchFamily="34" charset="0"/>
              </a:rPr>
              <a:t>Gastos directamente </a:t>
            </a:r>
            <a:r>
              <a:rPr lang="es-ES" u="sng" dirty="0">
                <a:ea typeface="Times New Roman" panose="02020603050405020304" pitchFamily="18" charset="0"/>
                <a:cs typeface="Arial" panose="020B0604020202020204" pitchFamily="34" charset="0"/>
              </a:rPr>
              <a:t>vinculados con acciones efectivamente realizadas</a:t>
            </a:r>
            <a:r>
              <a:rPr lang="es-ES" dirty="0">
                <a:ea typeface="Times New Roman" panose="02020603050405020304" pitchFamily="18" charset="0"/>
                <a:cs typeface="Arial" panose="020B0604020202020204" pitchFamily="34" charset="0"/>
              </a:rPr>
              <a:t>.</a:t>
            </a:r>
          </a:p>
          <a:p>
            <a:pPr lvl="0" algn="just">
              <a:spcAft>
                <a:spcPts val="0"/>
              </a:spcAft>
              <a:buSzPts val="1100"/>
            </a:pPr>
            <a:endParaRPr lang="es-ES_tradnl" dirty="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es-ES_tradnl" dirty="0">
                <a:ea typeface="Times New Roman" panose="02020603050405020304" pitchFamily="18" charset="0"/>
                <a:cs typeface="Arial" panose="020B0604020202020204" pitchFamily="34" charset="0"/>
              </a:rPr>
              <a:t>Gastos </a:t>
            </a:r>
            <a:r>
              <a:rPr lang="es-ES_tradnl" u="sng" dirty="0">
                <a:ea typeface="Times New Roman" panose="02020603050405020304" pitchFamily="18" charset="0"/>
                <a:cs typeface="Arial" panose="020B0604020202020204" pitchFamily="34" charset="0"/>
              </a:rPr>
              <a:t>no subvencionados </a:t>
            </a:r>
            <a:r>
              <a:rPr lang="es-ES" u="sng" dirty="0">
                <a:ea typeface="Times New Roman" panose="02020603050405020304" pitchFamily="18" charset="0"/>
                <a:cs typeface="Arial" panose="020B0604020202020204" pitchFamily="34" charset="0"/>
              </a:rPr>
              <a:t>por otro </a:t>
            </a:r>
            <a:r>
              <a:rPr lang="es-ES" dirty="0">
                <a:ea typeface="Times New Roman" panose="02020603050405020304" pitchFamily="18" charset="0"/>
                <a:cs typeface="Arial" panose="020B0604020202020204" pitchFamily="34" charset="0"/>
              </a:rPr>
              <a:t>Fondo o instrumento de la Unión, ni por el mismo Fondo conforme a un programa distinto (Art. 65.11 del Reglamento (UE) 1303/2013).</a:t>
            </a:r>
          </a:p>
          <a:p>
            <a:pPr lvl="0" algn="just">
              <a:spcAft>
                <a:spcPts val="0"/>
              </a:spcAft>
              <a:buSzPts val="1100"/>
            </a:pPr>
            <a:endParaRPr lang="es-ES" dirty="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es-ES" dirty="0" smtClean="0"/>
              <a:t>Gastos </a:t>
            </a:r>
            <a:r>
              <a:rPr lang="es-ES" dirty="0"/>
              <a:t>de cuantía </a:t>
            </a:r>
            <a:r>
              <a:rPr lang="es-ES" u="sng" dirty="0"/>
              <a:t>razonable</a:t>
            </a:r>
            <a:r>
              <a:rPr lang="es-ES" dirty="0"/>
              <a:t>, </a:t>
            </a:r>
            <a:r>
              <a:rPr lang="es-ES" u="sng" dirty="0"/>
              <a:t>efectivos</a:t>
            </a:r>
            <a:r>
              <a:rPr lang="es-ES" dirty="0"/>
              <a:t> y </a:t>
            </a:r>
            <a:r>
              <a:rPr lang="es-ES" u="sng" dirty="0"/>
              <a:t>eficientes</a:t>
            </a:r>
            <a:r>
              <a:rPr lang="es-ES" dirty="0"/>
              <a:t>, y están </a:t>
            </a:r>
            <a:r>
              <a:rPr lang="es-ES" u="sng" dirty="0"/>
              <a:t>debidamente justificados </a:t>
            </a:r>
            <a:r>
              <a:rPr lang="es-ES" dirty="0"/>
              <a:t>de acuerdo con las normas internas del programa.</a:t>
            </a:r>
          </a:p>
          <a:p>
            <a:pPr lvl="0" algn="just">
              <a:spcAft>
                <a:spcPts val="0"/>
              </a:spcAft>
              <a:buSzPts val="1100"/>
            </a:pPr>
            <a:endParaRPr lang="es-ES" dirty="0"/>
          </a:p>
          <a:p>
            <a:pPr marL="342900" lvl="0" indent="-342900" algn="just">
              <a:spcAft>
                <a:spcPts val="0"/>
              </a:spcAft>
              <a:buSzPts val="1100"/>
              <a:buFont typeface="Wingdings" panose="05000000000000000000" pitchFamily="2" charset="2"/>
              <a:buChar char="Ø"/>
            </a:pPr>
            <a:r>
              <a:rPr lang="es-ES" dirty="0"/>
              <a:t>Gastos cuyo porcentaje de </a:t>
            </a:r>
            <a:r>
              <a:rPr lang="es-ES" u="sng" dirty="0"/>
              <a:t>imputación es acorde </a:t>
            </a:r>
            <a:r>
              <a:rPr lang="es-ES" dirty="0"/>
              <a:t>a su uso para el proyecto.</a:t>
            </a:r>
          </a:p>
          <a:p>
            <a:pPr lvl="0" algn="just">
              <a:spcAft>
                <a:spcPts val="0"/>
              </a:spcAft>
              <a:buSzPts val="1100"/>
            </a:pPr>
            <a:endParaRPr lang="es-ES" sz="2000" dirty="0"/>
          </a:p>
        </p:txBody>
      </p:sp>
      <p:graphicFrame>
        <p:nvGraphicFramePr>
          <p:cNvPr id="10" name="Tabla 9"/>
          <p:cNvGraphicFramePr>
            <a:graphicFrameLocks noGrp="1"/>
          </p:cNvGraphicFramePr>
          <p:nvPr>
            <p:extLst>
              <p:ext uri="{D42A27DB-BD31-4B8C-83A1-F6EECF244321}">
                <p14:modId xmlns:p14="http://schemas.microsoft.com/office/powerpoint/2010/main" val="74903380"/>
              </p:ext>
            </p:extLst>
          </p:nvPr>
        </p:nvGraphicFramePr>
        <p:xfrm>
          <a:off x="3691107" y="80220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smtClean="0">
                          <a:solidFill>
                            <a:srgbClr val="002060"/>
                          </a:solidFill>
                        </a:rPr>
                        <a:t>CONSIDERACIONES</a:t>
                      </a:r>
                      <a:r>
                        <a:rPr lang="es-ES_tradnl" baseline="0" dirty="0" smtClean="0">
                          <a:solidFill>
                            <a:srgbClr val="002060"/>
                          </a:solidFill>
                        </a:rPr>
                        <a:t> GENERALES</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2250507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a:solidFill>
                  <a:srgbClr val="FF9900"/>
                </a:solidFill>
              </a:rPr>
              <a:t>CONSIDERACIONES GENERALES</a:t>
            </a:r>
            <a:endParaRPr lang="es-ES" sz="2000" b="1" dirty="0">
              <a:solidFill>
                <a:srgbClr val="FF9900"/>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9" name="Rectángulo 8"/>
          <p:cNvSpPr/>
          <p:nvPr/>
        </p:nvSpPr>
        <p:spPr>
          <a:xfrm>
            <a:off x="3639722" y="1292312"/>
            <a:ext cx="7934035" cy="4955203"/>
          </a:xfrm>
          <a:prstGeom prst="rect">
            <a:avLst/>
          </a:prstGeom>
        </p:spPr>
        <p:txBody>
          <a:bodyPr wrap="square">
            <a:spAutoFit/>
          </a:bodyPr>
          <a:lstStyle/>
          <a:p>
            <a:pPr marL="342900" indent="-342900" algn="just">
              <a:buSzPts val="1100"/>
              <a:buFont typeface="Wingdings" panose="05000000000000000000" pitchFamily="2" charset="2"/>
              <a:buChar char="Ø"/>
            </a:pPr>
            <a:r>
              <a:rPr lang="es-ES" dirty="0" smtClean="0">
                <a:ea typeface="Times New Roman" panose="02020603050405020304" pitchFamily="18" charset="0"/>
                <a:cs typeface="Arial" panose="020B0604020202020204" pitchFamily="34" charset="0"/>
              </a:rPr>
              <a:t>Gastos que cumplen </a:t>
            </a:r>
            <a:r>
              <a:rPr lang="es-ES" dirty="0">
                <a:ea typeface="Times New Roman" panose="02020603050405020304" pitchFamily="18" charset="0"/>
                <a:cs typeface="Arial" panose="020B0604020202020204" pitchFamily="34" charset="0"/>
              </a:rPr>
              <a:t>con los principios horizontales en materia de medio ambiente, igualdad de oportunidades y no discriminación</a:t>
            </a:r>
            <a:r>
              <a:rPr lang="es-ES" dirty="0" smtClean="0">
                <a:ea typeface="Times New Roman" panose="02020603050405020304" pitchFamily="18" charset="0"/>
                <a:cs typeface="Arial" panose="020B0604020202020204" pitchFamily="34" charset="0"/>
              </a:rPr>
              <a:t>.</a:t>
            </a:r>
          </a:p>
          <a:p>
            <a:pPr algn="just">
              <a:buSzPts val="1100"/>
            </a:pPr>
            <a:endParaRPr lang="es-ES" sz="1400" dirty="0">
              <a:ea typeface="Times New Roman" panose="02020603050405020304" pitchFamily="18" charset="0"/>
              <a:cs typeface="Arial" panose="020B0604020202020204" pitchFamily="34" charset="0"/>
            </a:endParaRPr>
          </a:p>
          <a:p>
            <a:pPr marL="342900" indent="-342900" algn="just">
              <a:buSzPts val="1100"/>
              <a:buFont typeface="Wingdings" panose="05000000000000000000" pitchFamily="2" charset="2"/>
              <a:buChar char="Ø"/>
            </a:pPr>
            <a:r>
              <a:rPr lang="es-ES" dirty="0" smtClean="0">
                <a:ea typeface="Times New Roman" panose="02020603050405020304" pitchFamily="18" charset="0"/>
                <a:cs typeface="Arial" panose="020B0604020202020204" pitchFamily="34" charset="0"/>
              </a:rPr>
              <a:t>Gastos que cumplen con </a:t>
            </a:r>
            <a:r>
              <a:rPr lang="es-ES" dirty="0">
                <a:ea typeface="Times New Roman" panose="02020603050405020304" pitchFamily="18" charset="0"/>
                <a:cs typeface="Arial" panose="020B0604020202020204" pitchFamily="34" charset="0"/>
              </a:rPr>
              <a:t>la normativa de información y comunicación (Manual, Art. 115 y Anexo II Reglamento (UE) 1303/2013 y Reglamento de ejecución (UE) 821/2014</a:t>
            </a:r>
            <a:r>
              <a:rPr lang="es-ES" dirty="0" smtClean="0">
                <a:ea typeface="Times New Roman" panose="02020603050405020304" pitchFamily="18" charset="0"/>
                <a:cs typeface="Arial" panose="020B0604020202020204" pitchFamily="34" charset="0"/>
              </a:rPr>
              <a:t>).</a:t>
            </a:r>
          </a:p>
          <a:p>
            <a:pPr algn="just">
              <a:buSzPts val="1100"/>
            </a:pPr>
            <a:endParaRPr lang="es-ES" sz="1400" dirty="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es-ES" dirty="0" smtClean="0">
                <a:ea typeface="Times New Roman" panose="02020603050405020304" pitchFamily="18" charset="0"/>
                <a:cs typeface="Arial" panose="020B0604020202020204" pitchFamily="34" charset="0"/>
              </a:rPr>
              <a:t>El </a:t>
            </a:r>
            <a:r>
              <a:rPr lang="es-ES" dirty="0">
                <a:ea typeface="Times New Roman" panose="02020603050405020304" pitchFamily="18" charset="0"/>
                <a:cs typeface="Arial" panose="020B0604020202020204" pitchFamily="34" charset="0"/>
              </a:rPr>
              <a:t>beneficiario ha respetado la normativa comunitaria y nacional aplicable para cada gasto, con especial atención a las relativas a los </a:t>
            </a:r>
            <a:r>
              <a:rPr lang="es-ES" u="sng" dirty="0">
                <a:ea typeface="Times New Roman" panose="02020603050405020304" pitchFamily="18" charset="0"/>
                <a:cs typeface="Arial" panose="020B0604020202020204" pitchFamily="34" charset="0"/>
              </a:rPr>
              <a:t>contratos públicos y subvenciones</a:t>
            </a:r>
            <a:r>
              <a:rPr lang="es-ES" dirty="0" smtClean="0">
                <a:ea typeface="Times New Roman" panose="02020603050405020304" pitchFamily="18" charset="0"/>
                <a:cs typeface="Arial" panose="020B0604020202020204" pitchFamily="34" charset="0"/>
              </a:rPr>
              <a:t>.</a:t>
            </a:r>
          </a:p>
          <a:p>
            <a:pPr lvl="0" algn="just">
              <a:spcAft>
                <a:spcPts val="0"/>
              </a:spcAft>
              <a:buSzPts val="1100"/>
            </a:pPr>
            <a:endParaRPr lang="es-ES" sz="1400" dirty="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es-ES" dirty="0" smtClean="0">
                <a:ea typeface="Times New Roman" panose="02020603050405020304" pitchFamily="18" charset="0"/>
                <a:cs typeface="Arial" panose="020B0604020202020204" pitchFamily="34" charset="0"/>
              </a:rPr>
              <a:t>Gastos </a:t>
            </a:r>
            <a:r>
              <a:rPr lang="es-ES" u="sng" dirty="0">
                <a:ea typeface="Times New Roman" panose="02020603050405020304" pitchFamily="18" charset="0"/>
                <a:cs typeface="Arial" panose="020B0604020202020204" pitchFamily="34" charset="0"/>
              </a:rPr>
              <a:t>en especie </a:t>
            </a:r>
            <a:r>
              <a:rPr lang="es-ES" dirty="0">
                <a:ea typeface="Times New Roman" panose="02020603050405020304" pitchFamily="18" charset="0"/>
                <a:cs typeface="Arial" panose="020B0604020202020204" pitchFamily="34" charset="0"/>
              </a:rPr>
              <a:t>no podrán superar el importe de la cofinanciación del beneficiario</a:t>
            </a:r>
            <a:r>
              <a:rPr lang="es-ES" dirty="0" smtClean="0">
                <a:ea typeface="Times New Roman" panose="02020603050405020304" pitchFamily="18" charset="0"/>
                <a:cs typeface="Arial" panose="020B0604020202020204" pitchFamily="34" charset="0"/>
              </a:rPr>
              <a:t>.</a:t>
            </a:r>
          </a:p>
          <a:p>
            <a:pPr lvl="0" algn="just">
              <a:spcAft>
                <a:spcPts val="0"/>
              </a:spcAft>
              <a:buSzPts val="1100"/>
            </a:pPr>
            <a:endParaRPr lang="es-ES" sz="1400" dirty="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es-ES" dirty="0" smtClean="0">
                <a:ea typeface="Times New Roman" panose="02020603050405020304" pitchFamily="18" charset="0"/>
                <a:cs typeface="Arial" panose="020B0604020202020204" pitchFamily="34" charset="0"/>
              </a:rPr>
              <a:t>No </a:t>
            </a:r>
            <a:r>
              <a:rPr lang="es-ES" dirty="0">
                <a:ea typeface="Times New Roman" panose="02020603050405020304" pitchFamily="18" charset="0"/>
                <a:cs typeface="Arial" panose="020B0604020202020204" pitchFamily="34" charset="0"/>
              </a:rPr>
              <a:t>está permitida la </a:t>
            </a:r>
            <a:r>
              <a:rPr lang="es-ES" u="sng" dirty="0">
                <a:ea typeface="Times New Roman" panose="02020603050405020304" pitchFamily="18" charset="0"/>
                <a:cs typeface="Arial" panose="020B0604020202020204" pitchFamily="34" charset="0"/>
              </a:rPr>
              <a:t>contratación entre beneficiarios</a:t>
            </a:r>
            <a:r>
              <a:rPr lang="es-ES" dirty="0">
                <a:ea typeface="Times New Roman" panose="02020603050405020304" pitchFamily="18" charset="0"/>
                <a:cs typeface="Arial" panose="020B0604020202020204" pitchFamily="34" charset="0"/>
              </a:rPr>
              <a:t>, ni la </a:t>
            </a:r>
            <a:r>
              <a:rPr lang="es-ES" dirty="0" err="1">
                <a:ea typeface="Times New Roman" panose="02020603050405020304" pitchFamily="18" charset="0"/>
                <a:cs typeface="Arial" panose="020B0604020202020204" pitchFamily="34" charset="0"/>
              </a:rPr>
              <a:t>autofacturación</a:t>
            </a:r>
            <a:r>
              <a:rPr lang="es-ES" dirty="0">
                <a:ea typeface="Times New Roman" panose="02020603050405020304" pitchFamily="18" charset="0"/>
                <a:cs typeface="Arial" panose="020B0604020202020204" pitchFamily="34" charset="0"/>
              </a:rPr>
              <a:t> ni las factu</a:t>
            </a:r>
            <a:r>
              <a:rPr lang="es-ES" dirty="0"/>
              <a:t>raciones internas dentro de una misma entidad beneficiaria</a:t>
            </a:r>
            <a:r>
              <a:rPr lang="es-ES" dirty="0" smtClean="0"/>
              <a:t>.</a:t>
            </a:r>
          </a:p>
          <a:p>
            <a:pPr lvl="0" algn="just">
              <a:spcAft>
                <a:spcPts val="0"/>
              </a:spcAft>
              <a:buSzPts val="1100"/>
            </a:pPr>
            <a:endParaRPr lang="es-ES" sz="1400" dirty="0"/>
          </a:p>
          <a:p>
            <a:pPr marL="342900" lvl="0" indent="-342900" algn="just">
              <a:spcAft>
                <a:spcPts val="0"/>
              </a:spcAft>
              <a:buSzPts val="1100"/>
              <a:buFont typeface="Wingdings" panose="05000000000000000000" pitchFamily="2" charset="2"/>
              <a:buChar char="Ø"/>
            </a:pPr>
            <a:r>
              <a:rPr lang="es-ES_tradnl" dirty="0" smtClean="0">
                <a:ea typeface="Times New Roman" panose="02020603050405020304" pitchFamily="18" charset="0"/>
                <a:cs typeface="Arial" panose="020B0604020202020204" pitchFamily="34" charset="0"/>
              </a:rPr>
              <a:t>No </a:t>
            </a:r>
            <a:r>
              <a:rPr lang="es-ES_tradnl" dirty="0">
                <a:ea typeface="Times New Roman" panose="02020603050405020304" pitchFamily="18" charset="0"/>
                <a:cs typeface="Arial" panose="020B0604020202020204" pitchFamily="34" charset="0"/>
              </a:rPr>
              <a:t>están permitidos los </a:t>
            </a:r>
            <a:r>
              <a:rPr lang="es-ES_tradnl" u="sng" dirty="0">
                <a:ea typeface="Times New Roman" panose="02020603050405020304" pitchFamily="18" charset="0"/>
                <a:cs typeface="Arial" panose="020B0604020202020204" pitchFamily="34" charset="0"/>
              </a:rPr>
              <a:t>gastos comunes</a:t>
            </a:r>
            <a:r>
              <a:rPr lang="es-ES_tradnl" dirty="0">
                <a:ea typeface="Times New Roman" panose="02020603050405020304" pitchFamily="18" charset="0"/>
                <a:cs typeface="Arial" panose="020B0604020202020204" pitchFamily="34" charset="0"/>
              </a:rPr>
              <a:t>.</a:t>
            </a:r>
            <a:endParaRPr lang="es-ES" dirty="0">
              <a:ea typeface="Times New Roman" panose="02020603050405020304" pitchFamily="18" charset="0"/>
              <a:cs typeface="Arial" panose="020B0604020202020204" pitchFamily="34" charset="0"/>
            </a:endParaRPr>
          </a:p>
        </p:txBody>
      </p:sp>
      <p:graphicFrame>
        <p:nvGraphicFramePr>
          <p:cNvPr id="10" name="Tabla 9"/>
          <p:cNvGraphicFramePr>
            <a:graphicFrameLocks noGrp="1"/>
          </p:cNvGraphicFramePr>
          <p:nvPr>
            <p:extLst>
              <p:ext uri="{D42A27DB-BD31-4B8C-83A1-F6EECF244321}">
                <p14:modId xmlns:p14="http://schemas.microsoft.com/office/powerpoint/2010/main" val="3459773577"/>
              </p:ext>
            </p:extLst>
          </p:nvPr>
        </p:nvGraphicFramePr>
        <p:xfrm>
          <a:off x="3691107" y="80220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smtClean="0">
                          <a:solidFill>
                            <a:srgbClr val="002060"/>
                          </a:solidFill>
                        </a:rPr>
                        <a:t>CONSIDERACIONES</a:t>
                      </a:r>
                      <a:r>
                        <a:rPr lang="es-ES_tradnl" baseline="0" dirty="0" smtClean="0">
                          <a:solidFill>
                            <a:srgbClr val="002060"/>
                          </a:solidFill>
                        </a:rPr>
                        <a:t> GENERALES</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2509842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a:solidFill>
                  <a:srgbClr val="FF9900"/>
                </a:solidFill>
              </a:rPr>
              <a:t>JUSTIFICACIÓN DEL GASTO</a:t>
            </a:r>
            <a:endParaRPr lang="es-ES" sz="2000" b="1" dirty="0">
              <a:solidFill>
                <a:srgbClr val="FF9900"/>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9" name="Rectángulo 8"/>
          <p:cNvSpPr/>
          <p:nvPr/>
        </p:nvSpPr>
        <p:spPr>
          <a:xfrm>
            <a:off x="3602183" y="1120484"/>
            <a:ext cx="7934035" cy="707886"/>
          </a:xfrm>
          <a:prstGeom prst="rect">
            <a:avLst/>
          </a:prstGeom>
        </p:spPr>
        <p:txBody>
          <a:bodyPr wrap="square">
            <a:spAutoFit/>
          </a:bodyPr>
          <a:lstStyle/>
          <a:p>
            <a:pPr lvl="0" algn="just">
              <a:spcAft>
                <a:spcPts val="0"/>
              </a:spcAft>
              <a:buSzPts val="1100"/>
            </a:pPr>
            <a:endParaRPr lang="es-ES" sz="800" dirty="0"/>
          </a:p>
          <a:p>
            <a:pPr lvl="1" algn="just">
              <a:buSzPts val="1100"/>
            </a:pPr>
            <a:r>
              <a:rPr lang="es-ES" sz="1600" dirty="0"/>
              <a:t>Facturas a nombre del beneficiario donde figure el Acrónimo del proyecto y el nombre del Programa o, en su defecto, cuñadas con el siguiente sello:</a:t>
            </a:r>
            <a:endParaRPr lang="es-ES" sz="1600" dirty="0">
              <a:ea typeface="Times New Roman" panose="02020603050405020304" pitchFamily="18" charset="0"/>
              <a:cs typeface="Arial" panose="020B0604020202020204" pitchFamily="34" charset="0"/>
            </a:endParaRPr>
          </a:p>
        </p:txBody>
      </p:sp>
      <p:pic>
        <p:nvPicPr>
          <p:cNvPr id="2" name="Imagen 1"/>
          <p:cNvPicPr>
            <a:picLocks noChangeAspect="1"/>
          </p:cNvPicPr>
          <p:nvPr/>
        </p:nvPicPr>
        <p:blipFill>
          <a:blip r:embed="rId4"/>
          <a:stretch>
            <a:fillRect/>
          </a:stretch>
        </p:blipFill>
        <p:spPr>
          <a:xfrm>
            <a:off x="5949901" y="1794657"/>
            <a:ext cx="2905125" cy="1485900"/>
          </a:xfrm>
          <a:prstGeom prst="rect">
            <a:avLst/>
          </a:prstGeom>
        </p:spPr>
      </p:pic>
      <p:graphicFrame>
        <p:nvGraphicFramePr>
          <p:cNvPr id="5" name="Tabla 4"/>
          <p:cNvGraphicFramePr>
            <a:graphicFrameLocks noGrp="1"/>
          </p:cNvGraphicFramePr>
          <p:nvPr>
            <p:extLst>
              <p:ext uri="{D42A27DB-BD31-4B8C-83A1-F6EECF244321}">
                <p14:modId xmlns:p14="http://schemas.microsoft.com/office/powerpoint/2010/main" val="4159039861"/>
              </p:ext>
            </p:extLst>
          </p:nvPr>
        </p:nvGraphicFramePr>
        <p:xfrm>
          <a:off x="4193076" y="3285464"/>
          <a:ext cx="7246190" cy="741680"/>
        </p:xfrm>
        <a:graphic>
          <a:graphicData uri="http://schemas.openxmlformats.org/drawingml/2006/table">
            <a:tbl>
              <a:tblPr firstRow="1" bandRow="1">
                <a:tableStyleId>{5C22544A-7EE6-4342-B048-85BDC9FD1C3A}</a:tableStyleId>
              </a:tblPr>
              <a:tblGrid>
                <a:gridCol w="7246190">
                  <a:extLst>
                    <a:ext uri="{9D8B030D-6E8A-4147-A177-3AD203B41FA5}">
                      <a16:colId xmlns:a16="http://schemas.microsoft.com/office/drawing/2014/main" xmlns="" val="20000"/>
                    </a:ext>
                  </a:extLst>
                </a:gridCol>
              </a:tblGrid>
              <a:tr h="370840">
                <a:tc>
                  <a:txBody>
                    <a:bodyPr/>
                    <a:lstStyle/>
                    <a:p>
                      <a:pPr algn="ctr"/>
                      <a:r>
                        <a:rPr lang="es-ES_tradnl" sz="1600" kern="1200" dirty="0">
                          <a:solidFill>
                            <a:schemeClr val="tx1"/>
                          </a:solidFill>
                          <a:latin typeface="+mn-lt"/>
                          <a:ea typeface="+mn-ea"/>
                          <a:cs typeface="+mn-cs"/>
                        </a:rPr>
                        <a:t>Beneficiarios de Canarias</a:t>
                      </a:r>
                      <a:endParaRPr lang="es-ES" sz="1600" kern="1200" dirty="0">
                        <a:solidFill>
                          <a:schemeClr val="tx1"/>
                        </a:solidFill>
                        <a:latin typeface="+mn-lt"/>
                        <a:ea typeface="+mn-ea"/>
                        <a:cs typeface="+mn-cs"/>
                      </a:endParaRPr>
                    </a:p>
                  </a:txBody>
                  <a:tcPr/>
                </a:tc>
                <a:extLst>
                  <a:ext uri="{0D108BD9-81ED-4DB2-BD59-A6C34878D82A}">
                    <a16:rowId xmlns:a16="http://schemas.microsoft.com/office/drawing/2014/main" xmlns="" val="10000"/>
                  </a:ext>
                </a:extLst>
              </a:tr>
              <a:tr h="370840">
                <a:tc>
                  <a:txBody>
                    <a:bodyPr/>
                    <a:lstStyle/>
                    <a:p>
                      <a:r>
                        <a:rPr lang="es-ES" sz="1600" kern="1200" dirty="0">
                          <a:solidFill>
                            <a:schemeClr val="tx1"/>
                          </a:solidFill>
                          <a:latin typeface="+mn-lt"/>
                          <a:ea typeface="+mn-ea"/>
                          <a:cs typeface="+mn-cs"/>
                        </a:rPr>
                        <a:t>Facturas según Real Decreto 1619/2012, de 30 de noviembre de 2012</a:t>
                      </a:r>
                    </a:p>
                  </a:txBody>
                  <a:tcPr/>
                </a:tc>
                <a:extLst>
                  <a:ext uri="{0D108BD9-81ED-4DB2-BD59-A6C34878D82A}">
                    <a16:rowId xmlns:a16="http://schemas.microsoft.com/office/drawing/2014/main" xmlns="" val="10001"/>
                  </a:ext>
                </a:extLst>
              </a:tr>
            </a:tbl>
          </a:graphicData>
        </a:graphic>
      </p:graphicFrame>
      <p:sp>
        <p:nvSpPr>
          <p:cNvPr id="11" name="Rectángulo 10"/>
          <p:cNvSpPr/>
          <p:nvPr/>
        </p:nvSpPr>
        <p:spPr>
          <a:xfrm>
            <a:off x="3602183" y="5020774"/>
            <a:ext cx="7934035" cy="1077218"/>
          </a:xfrm>
          <a:prstGeom prst="rect">
            <a:avLst/>
          </a:prstGeom>
        </p:spPr>
        <p:txBody>
          <a:bodyPr wrap="square">
            <a:spAutoFit/>
          </a:bodyPr>
          <a:lstStyle/>
          <a:p>
            <a:pPr lvl="1" algn="just">
              <a:buSzPts val="1100"/>
            </a:pPr>
            <a:r>
              <a:rPr lang="es-ES" sz="1600" dirty="0"/>
              <a:t>No se tienen que justificar; el SIMAC2020 realizará el cálculo de los costes indirectos imputables a cada declaración de gastos sobre la base de un tipo fijo del 15% de los costes directos de personal subvencionable conforme al artículo nº68.1.b) del  Reglamento (UE) nº1303/2013.</a:t>
            </a:r>
          </a:p>
        </p:txBody>
      </p:sp>
      <p:graphicFrame>
        <p:nvGraphicFramePr>
          <p:cNvPr id="13" name="Tabla 12"/>
          <p:cNvGraphicFramePr>
            <a:graphicFrameLocks noGrp="1"/>
          </p:cNvGraphicFramePr>
          <p:nvPr>
            <p:extLst>
              <p:ext uri="{D42A27DB-BD31-4B8C-83A1-F6EECF244321}">
                <p14:modId xmlns:p14="http://schemas.microsoft.com/office/powerpoint/2010/main" val="933797359"/>
              </p:ext>
            </p:extLst>
          </p:nvPr>
        </p:nvGraphicFramePr>
        <p:xfrm>
          <a:off x="3693453" y="788547"/>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 sz="1600" dirty="0">
                          <a:solidFill>
                            <a:srgbClr val="002060"/>
                          </a:solidFill>
                        </a:rPr>
                        <a:t>JUSTIFICACIÓN DE LOS COSTES DIRECTOS DIFERENTES A LOS DE PERSONAL</a:t>
                      </a:r>
                      <a:r>
                        <a:rPr lang="es-ES_tradnl" sz="1600" dirty="0">
                          <a:solidFill>
                            <a:srgbClr val="002060"/>
                          </a:solidFill>
                        </a:rPr>
                        <a:t>:</a:t>
                      </a:r>
                    </a:p>
                  </a:txBody>
                  <a:tcPr>
                    <a:solidFill>
                      <a:srgbClr val="C8DEF8"/>
                    </a:solidFill>
                  </a:tcPr>
                </a:tc>
                <a:extLst>
                  <a:ext uri="{0D108BD9-81ED-4DB2-BD59-A6C34878D82A}">
                    <a16:rowId xmlns:a16="http://schemas.microsoft.com/office/drawing/2014/main" xmlns="" val="10000"/>
                  </a:ext>
                </a:extLst>
              </a:tr>
            </a:tbl>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2300586802"/>
              </p:ext>
            </p:extLst>
          </p:nvPr>
        </p:nvGraphicFramePr>
        <p:xfrm>
          <a:off x="3704952" y="4369918"/>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 sz="1600" dirty="0">
                          <a:solidFill>
                            <a:srgbClr val="002060"/>
                          </a:solidFill>
                        </a:rPr>
                        <a:t>JUSTIFICACIÓN DE LOS COSTES INDIRECTOS</a:t>
                      </a:r>
                      <a:r>
                        <a:rPr lang="es-ES_tradnl" sz="1600" dirty="0">
                          <a:solidFill>
                            <a:srgbClr val="002060"/>
                          </a:solidFill>
                        </a:rPr>
                        <a:t>:</a:t>
                      </a:r>
                    </a:p>
                  </a:txBody>
                  <a:tcPr>
                    <a:solidFill>
                      <a:srgbClr val="C8DEF8"/>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3569090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a:solidFill>
                  <a:srgbClr val="FF9900"/>
                </a:solidFill>
              </a:rPr>
              <a:t>JUSTIFICACIÓN DEL PAGO</a:t>
            </a:r>
            <a:endParaRPr lang="es-ES" sz="2000" b="1" dirty="0">
              <a:solidFill>
                <a:srgbClr val="FF9900"/>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graphicFrame>
        <p:nvGraphicFramePr>
          <p:cNvPr id="2" name="Tabla 1"/>
          <p:cNvGraphicFramePr>
            <a:graphicFrameLocks noGrp="1"/>
          </p:cNvGraphicFramePr>
          <p:nvPr>
            <p:extLst>
              <p:ext uri="{D42A27DB-BD31-4B8C-83A1-F6EECF244321}">
                <p14:modId xmlns:p14="http://schemas.microsoft.com/office/powerpoint/2010/main" val="2754803668"/>
              </p:ext>
            </p:extLst>
          </p:nvPr>
        </p:nvGraphicFramePr>
        <p:xfrm>
          <a:off x="3677729" y="1270001"/>
          <a:ext cx="7907546" cy="5217160"/>
        </p:xfrm>
        <a:graphic>
          <a:graphicData uri="http://schemas.openxmlformats.org/drawingml/2006/table">
            <a:tbl>
              <a:tblPr firstRow="1" bandRow="1">
                <a:tableStyleId>{5C22544A-7EE6-4342-B048-85BDC9FD1C3A}</a:tableStyleId>
              </a:tblPr>
              <a:tblGrid>
                <a:gridCol w="3059955">
                  <a:extLst>
                    <a:ext uri="{9D8B030D-6E8A-4147-A177-3AD203B41FA5}">
                      <a16:colId xmlns:a16="http://schemas.microsoft.com/office/drawing/2014/main" xmlns="" val="20000"/>
                    </a:ext>
                  </a:extLst>
                </a:gridCol>
                <a:gridCol w="4847591">
                  <a:extLst>
                    <a:ext uri="{9D8B030D-6E8A-4147-A177-3AD203B41FA5}">
                      <a16:colId xmlns:a16="http://schemas.microsoft.com/office/drawing/2014/main" xmlns="" val="20001"/>
                    </a:ext>
                  </a:extLst>
                </a:gridCol>
              </a:tblGrid>
              <a:tr h="370840">
                <a:tc gridSpan="2">
                  <a:txBody>
                    <a:bodyPr/>
                    <a:lstStyle/>
                    <a:p>
                      <a:pPr algn="ctr"/>
                      <a:r>
                        <a:rPr lang="es-ES_tradnl" sz="1600" dirty="0"/>
                        <a:t>BENEFICIARIOS</a:t>
                      </a:r>
                      <a:r>
                        <a:rPr lang="es-ES_tradnl" sz="1600" baseline="0" dirty="0"/>
                        <a:t> DE CANARIAS</a:t>
                      </a:r>
                      <a:endParaRPr lang="es-ES" sz="1600" dirty="0"/>
                    </a:p>
                  </a:txBody>
                  <a:tcPr/>
                </a:tc>
                <a:tc hMerge="1">
                  <a:txBody>
                    <a:bodyPr/>
                    <a:lstStyle/>
                    <a:p>
                      <a:endParaRPr lang="es-ES" sz="1400" dirty="0"/>
                    </a:p>
                  </a:txBody>
                  <a:tcPr/>
                </a:tc>
                <a:extLst>
                  <a:ext uri="{0D108BD9-81ED-4DB2-BD59-A6C34878D82A}">
                    <a16:rowId xmlns:a16="http://schemas.microsoft.com/office/drawing/2014/main" xmlns="" val="10000"/>
                  </a:ext>
                </a:extLst>
              </a:tr>
              <a:tr h="370840">
                <a:tc>
                  <a:txBody>
                    <a:bodyPr/>
                    <a:lstStyle/>
                    <a:p>
                      <a:r>
                        <a:rPr lang="es-ES" sz="1600" dirty="0">
                          <a:ea typeface="Times New Roman" panose="02020603050405020304" pitchFamily="18" charset="0"/>
                          <a:cs typeface="Arial" panose="020B0604020202020204" pitchFamily="34" charset="0"/>
                        </a:rPr>
                        <a:t>Pago por </a:t>
                      </a:r>
                      <a:r>
                        <a:rPr lang="es-ES" sz="1600" b="1" dirty="0">
                          <a:ea typeface="Times New Roman" panose="02020603050405020304" pitchFamily="18" charset="0"/>
                          <a:cs typeface="Arial" panose="020B0604020202020204" pitchFamily="34" charset="0"/>
                        </a:rPr>
                        <a:t>transferencia bancaria</a:t>
                      </a:r>
                      <a:endParaRPr lang="es-ES" sz="1600" b="1" dirty="0"/>
                    </a:p>
                  </a:txBody>
                  <a:tcPr anchor="ctr"/>
                </a:tc>
                <a:tc>
                  <a:txBody>
                    <a:bodyPr/>
                    <a:lstStyle/>
                    <a:p>
                      <a:pPr marL="285750" indent="-285750">
                        <a:buFont typeface="Arial" panose="020B0604020202020204" pitchFamily="34" charset="0"/>
                        <a:buChar char="•"/>
                      </a:pPr>
                      <a:r>
                        <a:rPr lang="es-ES" sz="1600" dirty="0">
                          <a:ea typeface="Times New Roman" panose="02020603050405020304" pitchFamily="18" charset="0"/>
                          <a:cs typeface="Arial" panose="020B0604020202020204" pitchFamily="34" charset="0"/>
                        </a:rPr>
                        <a:t>copia escaneada del impreso de abono por transferencia</a:t>
                      </a:r>
                      <a:endParaRPr lang="es-ES" sz="1600" dirty="0"/>
                    </a:p>
                  </a:txBody>
                  <a:tcPr anchor="ctr"/>
                </a:tc>
                <a:extLst>
                  <a:ext uri="{0D108BD9-81ED-4DB2-BD59-A6C34878D82A}">
                    <a16:rowId xmlns:a16="http://schemas.microsoft.com/office/drawing/2014/main" xmlns="" val="10001"/>
                  </a:ext>
                </a:extLst>
              </a:tr>
              <a:tr h="370840">
                <a:tc>
                  <a:txBody>
                    <a:bodyPr/>
                    <a:lstStyle/>
                    <a:p>
                      <a:r>
                        <a:rPr lang="es-ES" sz="1600" dirty="0">
                          <a:ea typeface="Times New Roman" panose="02020603050405020304" pitchFamily="18" charset="0"/>
                          <a:cs typeface="Arial" panose="020B0604020202020204" pitchFamily="34" charset="0"/>
                        </a:rPr>
                        <a:t>Pago por </a:t>
                      </a:r>
                      <a:r>
                        <a:rPr lang="es-ES" sz="1600" b="1" dirty="0">
                          <a:ea typeface="Times New Roman" panose="02020603050405020304" pitchFamily="18" charset="0"/>
                          <a:cs typeface="Arial" panose="020B0604020202020204" pitchFamily="34" charset="0"/>
                        </a:rPr>
                        <a:t>cheque/pagaré/talón</a:t>
                      </a:r>
                      <a:endParaRPr lang="es-ES" sz="1600" b="1" dirty="0"/>
                    </a:p>
                  </a:txBody>
                  <a:tcPr anchor="ctr"/>
                </a:tc>
                <a:tc>
                  <a:txBody>
                    <a:bodyPr/>
                    <a:lstStyle/>
                    <a:p>
                      <a:pPr marL="285750" indent="-285750">
                        <a:buFont typeface="Arial" panose="020B0604020202020204" pitchFamily="34" charset="0"/>
                        <a:buChar char="•"/>
                      </a:pPr>
                      <a:r>
                        <a:rPr lang="es-ES" sz="1600" dirty="0">
                          <a:ea typeface="Times New Roman" panose="02020603050405020304" pitchFamily="18" charset="0"/>
                          <a:cs typeface="Arial" panose="020B0604020202020204" pitchFamily="34" charset="0"/>
                        </a:rPr>
                        <a:t>copia del cheque, pagaré o talón expedido a nombre de la entidad emisora de la factura(s)</a:t>
                      </a:r>
                    </a:p>
                    <a:p>
                      <a:pPr marL="285750" indent="-285750">
                        <a:buFont typeface="Arial" panose="020B0604020202020204" pitchFamily="34" charset="0"/>
                        <a:buChar char="•"/>
                      </a:pPr>
                      <a:r>
                        <a:rPr lang="es-ES" sz="1600" dirty="0">
                          <a:ea typeface="Times New Roman" panose="02020603050405020304" pitchFamily="18" charset="0"/>
                          <a:cs typeface="Arial" panose="020B0604020202020204" pitchFamily="34" charset="0"/>
                        </a:rPr>
                        <a:t>copia escaneada del extracto bancario acreditativo de del pago donde se refleje el número del documento</a:t>
                      </a:r>
                      <a:endParaRPr lang="es-ES" sz="1600" dirty="0"/>
                    </a:p>
                  </a:txBody>
                  <a:tcPr anchor="ctr"/>
                </a:tc>
                <a:extLst>
                  <a:ext uri="{0D108BD9-81ED-4DB2-BD59-A6C34878D82A}">
                    <a16:rowId xmlns:a16="http://schemas.microsoft.com/office/drawing/2014/main" xmlns="" val="10002"/>
                  </a:ext>
                </a:extLst>
              </a:tr>
              <a:tr h="370840">
                <a:tc>
                  <a:txBody>
                    <a:bodyPr/>
                    <a:lstStyle/>
                    <a:p>
                      <a:r>
                        <a:rPr lang="es-ES" sz="1600" dirty="0"/>
                        <a:t>Pago en </a:t>
                      </a:r>
                      <a:r>
                        <a:rPr lang="es-ES" sz="1600" b="1" dirty="0"/>
                        <a:t>efectivo:  </a:t>
                      </a:r>
                      <a:r>
                        <a:rPr lang="es-ES" sz="1600" b="1" i="1" u="sng" dirty="0"/>
                        <a:t>Límites</a:t>
                      </a:r>
                    </a:p>
                    <a:p>
                      <a:r>
                        <a:rPr lang="es-ES" sz="1600" i="1" dirty="0"/>
                        <a:t>-</a:t>
                      </a:r>
                      <a:r>
                        <a:rPr lang="es-ES" sz="1600" i="1" baseline="0" dirty="0"/>
                        <a:t> M</a:t>
                      </a:r>
                      <a:r>
                        <a:rPr lang="es-ES" sz="1600" i="1" dirty="0"/>
                        <a:t>áx. 3.000€ por socio y por </a:t>
                      </a:r>
                      <a:r>
                        <a:rPr lang="es-ES" sz="1600" i="0" dirty="0">
                          <a:solidFill>
                            <a:schemeClr val="tx1"/>
                          </a:solidFill>
                        </a:rPr>
                        <a:t>proyecto (</a:t>
                      </a:r>
                      <a:r>
                        <a:rPr lang="es-ES" sz="1600" i="0" kern="1200" dirty="0">
                          <a:solidFill>
                            <a:schemeClr val="tx1"/>
                          </a:solidFill>
                          <a:latin typeface="+mn-lt"/>
                          <a:ea typeface="+mn-ea"/>
                          <a:cs typeface="+mn-cs"/>
                        </a:rPr>
                        <a:t>Art. 35 Decreto 36/2009)</a:t>
                      </a:r>
                    </a:p>
                    <a:p>
                      <a:r>
                        <a:rPr lang="es-ES_tradnl" sz="1600" i="0" kern="1200" dirty="0">
                          <a:solidFill>
                            <a:schemeClr val="tx1"/>
                          </a:solidFill>
                          <a:latin typeface="+mn-lt"/>
                          <a:ea typeface="+mn-ea"/>
                          <a:cs typeface="+mn-cs"/>
                        </a:rPr>
                        <a:t>- Máx. 2.500€ a un mismo proveedor (Art. 7 Ley 7/2012)</a:t>
                      </a:r>
                      <a:endParaRPr lang="es-ES" sz="1600" i="0" kern="1200" dirty="0">
                        <a:solidFill>
                          <a:schemeClr val="tx1"/>
                        </a:solidFill>
                        <a:latin typeface="+mn-lt"/>
                        <a:ea typeface="+mn-ea"/>
                        <a:cs typeface="+mn-cs"/>
                      </a:endParaRPr>
                    </a:p>
                  </a:txBody>
                  <a:tcPr anchor="ctr"/>
                </a:tc>
                <a:tc>
                  <a:txBody>
                    <a:bodyPr/>
                    <a:lstStyle/>
                    <a:p>
                      <a:pPr marL="285750" indent="-285750">
                        <a:buFont typeface="Arial" panose="020B0604020202020204" pitchFamily="34" charset="0"/>
                        <a:buChar char="•"/>
                      </a:pPr>
                      <a:r>
                        <a:rPr lang="es-ES" sz="1600" dirty="0"/>
                        <a:t>copia del documento de caja firmado y sellado por el responsable.</a:t>
                      </a:r>
                    </a:p>
                  </a:txBody>
                  <a:tcPr anchor="ctr"/>
                </a:tc>
                <a:extLst>
                  <a:ext uri="{0D108BD9-81ED-4DB2-BD59-A6C34878D82A}">
                    <a16:rowId xmlns:a16="http://schemas.microsoft.com/office/drawing/2014/main" xmlns="" val="10003"/>
                  </a:ext>
                </a:extLst>
              </a:tr>
              <a:tr h="370840">
                <a:tc>
                  <a:txBody>
                    <a:bodyPr/>
                    <a:lstStyle/>
                    <a:p>
                      <a:r>
                        <a:rPr lang="es-ES" sz="1600" dirty="0">
                          <a:ea typeface="Times New Roman" panose="02020603050405020304" pitchFamily="18" charset="0"/>
                          <a:cs typeface="Arial" panose="020B0604020202020204" pitchFamily="34" charset="0"/>
                        </a:rPr>
                        <a:t>Pago con </a:t>
                      </a:r>
                      <a:r>
                        <a:rPr lang="es-ES" sz="1600" b="1" dirty="0">
                          <a:ea typeface="Times New Roman" panose="02020603050405020304" pitchFamily="18" charset="0"/>
                          <a:cs typeface="Arial" panose="020B0604020202020204" pitchFamily="34" charset="0"/>
                        </a:rPr>
                        <a:t>tarjeta bancaria</a:t>
                      </a:r>
                      <a:endParaRPr lang="es-ES" sz="1600" b="1" dirty="0"/>
                    </a:p>
                  </a:txBody>
                  <a:tcPr anchor="ctr"/>
                </a:tc>
                <a:tc>
                  <a:txBody>
                    <a:bodyPr/>
                    <a:lstStyle/>
                    <a:p>
                      <a:pPr marL="285750" indent="-285750">
                        <a:buFont typeface="Arial" panose="020B0604020202020204" pitchFamily="34" charset="0"/>
                        <a:buChar char="•"/>
                      </a:pPr>
                      <a:r>
                        <a:rPr lang="es-ES" sz="1600" dirty="0"/>
                        <a:t>copia del extracto bancario acreditativo del  cargo en cuenta</a:t>
                      </a:r>
                    </a:p>
                  </a:txBody>
                  <a:tcPr anchor="ctr"/>
                </a:tc>
                <a:extLst>
                  <a:ext uri="{0D108BD9-81ED-4DB2-BD59-A6C34878D82A}">
                    <a16:rowId xmlns:a16="http://schemas.microsoft.com/office/drawing/2014/main" xmlns="" val="10004"/>
                  </a:ext>
                </a:extLst>
              </a:tr>
              <a:tr h="370840">
                <a:tc>
                  <a:txBody>
                    <a:bodyPr/>
                    <a:lstStyle/>
                    <a:p>
                      <a:r>
                        <a:rPr lang="es-ES_tradnl" sz="1600" dirty="0"/>
                        <a:t>Pago </a:t>
                      </a:r>
                      <a:r>
                        <a:rPr lang="es-ES_tradnl" sz="1600" b="1" dirty="0"/>
                        <a:t>aplazado </a:t>
                      </a:r>
                    </a:p>
                    <a:p>
                      <a:r>
                        <a:rPr lang="es-ES_tradnl" sz="1600" dirty="0"/>
                        <a:t>(</a:t>
                      </a:r>
                      <a:r>
                        <a:rPr lang="es-ES_tradnl" sz="1600" dirty="0" err="1"/>
                        <a:t>confirming</a:t>
                      </a:r>
                      <a:r>
                        <a:rPr lang="es-ES_tradnl" sz="1600" dirty="0"/>
                        <a:t>,</a:t>
                      </a:r>
                      <a:r>
                        <a:rPr lang="es-ES_tradnl" sz="1600" baseline="0" dirty="0"/>
                        <a:t> letra de cambio)</a:t>
                      </a:r>
                      <a:endParaRPr lang="es-ES" sz="1600" dirty="0"/>
                    </a:p>
                  </a:txBody>
                  <a:tcPr anchor="ctr"/>
                </a:tc>
                <a:tc>
                  <a:txBody>
                    <a:bodyPr/>
                    <a:lstStyle/>
                    <a:p>
                      <a:pPr marL="285750" indent="-285750">
                        <a:buFont typeface="Arial" panose="020B0604020202020204" pitchFamily="34" charset="0"/>
                        <a:buChar char="•"/>
                      </a:pPr>
                      <a:r>
                        <a:rPr lang="es-ES" sz="1600" dirty="0"/>
                        <a:t>copia de la confirmación remitida por el banco</a:t>
                      </a:r>
                    </a:p>
                    <a:p>
                      <a:pPr marL="285750" indent="-285750">
                        <a:buFont typeface="Arial" panose="020B0604020202020204" pitchFamily="34" charset="0"/>
                        <a:buChar char="•"/>
                      </a:pPr>
                      <a:r>
                        <a:rPr lang="es-ES" sz="1600" dirty="0"/>
                        <a:t>copia escaneada del extracto bancario de dicho pago</a:t>
                      </a:r>
                    </a:p>
                  </a:txBody>
                  <a:tcPr anchor="ctr"/>
                </a:tc>
                <a:extLst>
                  <a:ext uri="{0D108BD9-81ED-4DB2-BD59-A6C34878D82A}">
                    <a16:rowId xmlns:a16="http://schemas.microsoft.com/office/drawing/2014/main" xmlns="" val="10005"/>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3593689752"/>
              </p:ext>
            </p:extLst>
          </p:nvPr>
        </p:nvGraphicFramePr>
        <p:xfrm>
          <a:off x="3693453" y="783177"/>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sz="1600" dirty="0">
                          <a:solidFill>
                            <a:srgbClr val="002060"/>
                          </a:solidFill>
                        </a:rPr>
                        <a:t>MEDIOS DE PAGO ACEPTADOS</a:t>
                      </a:r>
                    </a:p>
                  </a:txBody>
                  <a:tcPr>
                    <a:solidFill>
                      <a:srgbClr val="C8DEF8"/>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2792128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sp>
        <p:nvSpPr>
          <p:cNvPr id="10" name="CuadroTexto 9"/>
          <p:cNvSpPr txBox="1"/>
          <p:nvPr/>
        </p:nvSpPr>
        <p:spPr>
          <a:xfrm>
            <a:off x="3200401" y="1184294"/>
            <a:ext cx="8261411" cy="2708434"/>
          </a:xfrm>
          <a:prstGeom prst="rect">
            <a:avLst/>
          </a:prstGeom>
          <a:noFill/>
        </p:spPr>
        <p:txBody>
          <a:bodyPr wrap="square" rtlCol="0">
            <a:spAutoFit/>
          </a:bodyPr>
          <a:lstStyle/>
          <a:p>
            <a:pPr lvl="1"/>
            <a:r>
              <a:rPr lang="es-ES" dirty="0">
                <a:solidFill>
                  <a:srgbClr val="002060"/>
                </a:solidFill>
              </a:rPr>
              <a:t>Aquellos directamente relacionados con la operación y cuya conexión puede ser demostrada</a:t>
            </a:r>
            <a:r>
              <a:rPr lang="es-ES" dirty="0" smtClean="0">
                <a:solidFill>
                  <a:srgbClr val="002060"/>
                </a:solidFill>
              </a:rPr>
              <a:t>.</a:t>
            </a:r>
          </a:p>
          <a:p>
            <a:pPr lvl="1"/>
            <a:endParaRPr lang="es-ES_tradnl" sz="800" dirty="0">
              <a:solidFill>
                <a:srgbClr val="002060"/>
              </a:solidFill>
            </a:endParaRPr>
          </a:p>
          <a:p>
            <a:pPr lvl="1"/>
            <a:r>
              <a:rPr lang="es-ES_tradnl" b="1" dirty="0">
                <a:solidFill>
                  <a:srgbClr val="FF9900"/>
                </a:solidFill>
              </a:rPr>
              <a:t>Categorías de gasto:</a:t>
            </a:r>
          </a:p>
          <a:p>
            <a:pPr marL="1257300" lvl="2" indent="-342900">
              <a:buAutoNum type="arabicPeriod"/>
            </a:pPr>
            <a:r>
              <a:rPr lang="es-ES_tradnl" dirty="0" smtClean="0">
                <a:solidFill>
                  <a:srgbClr val="002060"/>
                </a:solidFill>
              </a:rPr>
              <a:t>Gastos </a:t>
            </a:r>
            <a:r>
              <a:rPr lang="es-ES_tradnl" dirty="0">
                <a:solidFill>
                  <a:srgbClr val="002060"/>
                </a:solidFill>
              </a:rPr>
              <a:t>de Personal</a:t>
            </a:r>
          </a:p>
          <a:p>
            <a:pPr marL="1257300" lvl="2" indent="-342900">
              <a:buAutoNum type="arabicPeriod"/>
            </a:pPr>
            <a:r>
              <a:rPr lang="es-ES_tradnl" dirty="0">
                <a:solidFill>
                  <a:srgbClr val="002060"/>
                </a:solidFill>
              </a:rPr>
              <a:t>Gastos de viaje y alojamiento</a:t>
            </a:r>
          </a:p>
          <a:p>
            <a:pPr marL="1257300" lvl="2" indent="-342900">
              <a:buAutoNum type="arabicPeriod"/>
            </a:pPr>
            <a:r>
              <a:rPr lang="es-ES_tradnl" dirty="0">
                <a:solidFill>
                  <a:srgbClr val="002060"/>
                </a:solidFill>
              </a:rPr>
              <a:t>Gastos por servicios y expertos externos</a:t>
            </a:r>
          </a:p>
          <a:p>
            <a:pPr marL="1257300" lvl="2" indent="-342900">
              <a:buAutoNum type="arabicPeriod"/>
            </a:pPr>
            <a:r>
              <a:rPr lang="es-ES_tradnl" dirty="0">
                <a:solidFill>
                  <a:srgbClr val="002060"/>
                </a:solidFill>
              </a:rPr>
              <a:t>Gastos de equipamiento</a:t>
            </a:r>
          </a:p>
          <a:p>
            <a:pPr marL="1257300" lvl="2" indent="-342900">
              <a:buAutoNum type="arabicPeriod"/>
            </a:pPr>
            <a:r>
              <a:rPr lang="es-ES_tradnl" dirty="0">
                <a:solidFill>
                  <a:srgbClr val="002060"/>
                </a:solidFill>
              </a:rPr>
              <a:t>Gastos de oficina y administrativos</a:t>
            </a:r>
          </a:p>
          <a:p>
            <a:pPr marL="1257300" lvl="2" indent="-342900">
              <a:buAutoNum type="arabicPeriod"/>
            </a:pPr>
            <a:r>
              <a:rPr lang="es-ES_tradnl" dirty="0">
                <a:solidFill>
                  <a:srgbClr val="002060"/>
                </a:solidFill>
              </a:rPr>
              <a:t>Gastos en obras e infraestructuras de pequeña </a:t>
            </a:r>
            <a:r>
              <a:rPr lang="es-ES_tradnl" dirty="0" smtClean="0">
                <a:solidFill>
                  <a:srgbClr val="002060"/>
                </a:solidFill>
              </a:rPr>
              <a:t>envergadura</a:t>
            </a:r>
            <a:endParaRPr lang="es-ES_tradnl" dirty="0">
              <a:solidFill>
                <a:srgbClr val="002060"/>
              </a:solidFill>
            </a:endParaRPr>
          </a:p>
        </p:txBody>
      </p:sp>
      <p:sp>
        <p:nvSpPr>
          <p:cNvPr id="15" name="CuadroTexto 14"/>
          <p:cNvSpPr txBox="1"/>
          <p:nvPr/>
        </p:nvSpPr>
        <p:spPr>
          <a:xfrm>
            <a:off x="3310130" y="4429885"/>
            <a:ext cx="8261411" cy="2015936"/>
          </a:xfrm>
          <a:prstGeom prst="rect">
            <a:avLst/>
          </a:prstGeom>
          <a:noFill/>
        </p:spPr>
        <p:txBody>
          <a:bodyPr wrap="square" rtlCol="0">
            <a:spAutoFit/>
          </a:bodyPr>
          <a:lstStyle/>
          <a:p>
            <a:pPr lvl="1"/>
            <a:r>
              <a:rPr lang="es-ES" dirty="0">
                <a:solidFill>
                  <a:srgbClr val="002060"/>
                </a:solidFill>
              </a:rPr>
              <a:t>Aquellos no vinculados directamente con la ejecución de las actividades pero necesarios para la ejecución de la operación.</a:t>
            </a:r>
            <a:endParaRPr lang="es-ES_tradnl" dirty="0">
              <a:solidFill>
                <a:srgbClr val="002060"/>
              </a:solidFill>
            </a:endParaRPr>
          </a:p>
          <a:p>
            <a:pPr marL="1200150" lvl="2" indent="-285750">
              <a:buFont typeface="Arial" panose="020B0604020202020204" pitchFamily="34" charset="0"/>
              <a:buChar char="•"/>
            </a:pPr>
            <a:r>
              <a:rPr lang="es-ES_tradnl" dirty="0">
                <a:solidFill>
                  <a:srgbClr val="002060"/>
                </a:solidFill>
              </a:rPr>
              <a:t>Tipo fijo del 15% de los gastos directos de personal</a:t>
            </a:r>
          </a:p>
          <a:p>
            <a:pPr marL="1200150" lvl="2" indent="-285750">
              <a:buFont typeface="Arial" panose="020B0604020202020204" pitchFamily="34" charset="0"/>
              <a:buChar char="•"/>
            </a:pPr>
            <a:r>
              <a:rPr lang="es-ES_tradnl" dirty="0">
                <a:solidFill>
                  <a:srgbClr val="002060"/>
                </a:solidFill>
              </a:rPr>
              <a:t>Sin necesidad de justificar</a:t>
            </a:r>
          </a:p>
          <a:p>
            <a:pPr lvl="1"/>
            <a:r>
              <a:rPr lang="es-ES_tradnl" dirty="0">
                <a:solidFill>
                  <a:srgbClr val="002060"/>
                </a:solidFill>
              </a:rPr>
              <a:t>Ejemplo: fungibles, personal departamentos carácter horizontal, etc.</a:t>
            </a:r>
          </a:p>
          <a:p>
            <a:pPr lvl="1"/>
            <a:r>
              <a:rPr lang="es-ES_tradnl" dirty="0">
                <a:solidFill>
                  <a:srgbClr val="002060"/>
                </a:solidFill>
              </a:rPr>
              <a:t>No se incluyen las amortizaciones.</a:t>
            </a:r>
          </a:p>
          <a:p>
            <a:pPr lvl="1"/>
            <a:r>
              <a:rPr lang="es-ES_tradnl" sz="1700" dirty="0">
                <a:solidFill>
                  <a:srgbClr val="002060"/>
                </a:solidFill>
              </a:rPr>
              <a:t>        </a:t>
            </a:r>
          </a:p>
        </p:txBody>
      </p:sp>
      <p:graphicFrame>
        <p:nvGraphicFramePr>
          <p:cNvPr id="3" name="Tabla 2"/>
          <p:cNvGraphicFramePr>
            <a:graphicFrameLocks noGrp="1"/>
          </p:cNvGraphicFramePr>
          <p:nvPr>
            <p:extLst>
              <p:ext uri="{D42A27DB-BD31-4B8C-83A1-F6EECF244321}">
                <p14:modId xmlns:p14="http://schemas.microsoft.com/office/powerpoint/2010/main" val="4014861479"/>
              </p:ext>
            </p:extLst>
          </p:nvPr>
        </p:nvGraphicFramePr>
        <p:xfrm>
          <a:off x="3691107" y="788007"/>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COSTES DIRECTOS</a:t>
                      </a:r>
                    </a:p>
                  </a:txBody>
                  <a:tcPr>
                    <a:solidFill>
                      <a:srgbClr val="C8DEF8"/>
                    </a:solidFill>
                  </a:tcPr>
                </a:tc>
                <a:extLst>
                  <a:ext uri="{0D108BD9-81ED-4DB2-BD59-A6C34878D82A}">
                    <a16:rowId xmlns:a16="http://schemas.microsoft.com/office/drawing/2014/main" xmlns="" val="10000"/>
                  </a:ext>
                </a:extLst>
              </a:tr>
            </a:tbl>
          </a:graphicData>
        </a:graphic>
      </p:graphicFrame>
      <p:graphicFrame>
        <p:nvGraphicFramePr>
          <p:cNvPr id="11" name="Tabla 10"/>
          <p:cNvGraphicFramePr>
            <a:graphicFrameLocks noGrp="1"/>
          </p:cNvGraphicFramePr>
          <p:nvPr>
            <p:extLst>
              <p:ext uri="{D42A27DB-BD31-4B8C-83A1-F6EECF244321}">
                <p14:modId xmlns:p14="http://schemas.microsoft.com/office/powerpoint/2010/main" val="194402435"/>
              </p:ext>
            </p:extLst>
          </p:nvPr>
        </p:nvGraphicFramePr>
        <p:xfrm>
          <a:off x="3740275" y="4009585"/>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COSTES INDIRECTOS</a:t>
                      </a:r>
                    </a:p>
                  </a:txBody>
                  <a:tcPr>
                    <a:solidFill>
                      <a:srgbClr val="C8DEF8"/>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3708981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1912039442"/>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1. a.</a:t>
                      </a:r>
                      <a:r>
                        <a:rPr lang="es-ES_tradnl" baseline="0" dirty="0">
                          <a:solidFill>
                            <a:srgbClr val="002060"/>
                          </a:solidFill>
                        </a:rPr>
                        <a:t> </a:t>
                      </a:r>
                      <a:r>
                        <a:rPr lang="es-ES_tradnl" dirty="0">
                          <a:solidFill>
                            <a:srgbClr val="002060"/>
                          </a:solidFill>
                        </a:rPr>
                        <a:t>GASTOS DE PERSONAL POR COSTES UNITARIOS</a:t>
                      </a:r>
                    </a:p>
                  </a:txBody>
                  <a:tcPr>
                    <a:solidFill>
                      <a:srgbClr val="C8DEF8"/>
                    </a:solidFill>
                  </a:tcPr>
                </a:tc>
                <a:extLst>
                  <a:ext uri="{0D108BD9-81ED-4DB2-BD59-A6C34878D82A}">
                    <a16:rowId xmlns:a16="http://schemas.microsoft.com/office/drawing/2014/main" xmlns="" val="10000"/>
                  </a:ext>
                </a:extLst>
              </a:tr>
            </a:tbl>
          </a:graphicData>
        </a:graphic>
      </p:graphicFrame>
      <p:graphicFrame>
        <p:nvGraphicFramePr>
          <p:cNvPr id="11" name="Tabla 10"/>
          <p:cNvGraphicFramePr>
            <a:graphicFrameLocks noGrp="1"/>
          </p:cNvGraphicFramePr>
          <p:nvPr>
            <p:extLst>
              <p:ext uri="{D42A27DB-BD31-4B8C-83A1-F6EECF244321}">
                <p14:modId xmlns:p14="http://schemas.microsoft.com/office/powerpoint/2010/main" val="1452622534"/>
              </p:ext>
            </p:extLst>
          </p:nvPr>
        </p:nvGraphicFramePr>
        <p:xfrm>
          <a:off x="3717954" y="4376460"/>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1.b. GASTOS DE PERSONAL AL TIPO FIJO</a:t>
                      </a:r>
                      <a:r>
                        <a:rPr lang="es-ES_tradnl" baseline="0" dirty="0">
                          <a:solidFill>
                            <a:srgbClr val="002060"/>
                          </a:solidFill>
                        </a:rPr>
                        <a:t> DEL 20%</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3996495936"/>
              </p:ext>
            </p:extLst>
          </p:nvPr>
        </p:nvGraphicFramePr>
        <p:xfrm>
          <a:off x="3717954" y="1414732"/>
          <a:ext cx="7777571" cy="2712720"/>
        </p:xfrm>
        <a:graphic>
          <a:graphicData uri="http://schemas.openxmlformats.org/drawingml/2006/table">
            <a:tbl>
              <a:tblPr firstRow="1" bandRow="1">
                <a:tableStyleId>{5C22544A-7EE6-4342-B048-85BDC9FD1C3A}</a:tableStyleId>
              </a:tblPr>
              <a:tblGrid>
                <a:gridCol w="1199103">
                  <a:extLst>
                    <a:ext uri="{9D8B030D-6E8A-4147-A177-3AD203B41FA5}">
                      <a16:colId xmlns:a16="http://schemas.microsoft.com/office/drawing/2014/main" xmlns="" val="20000"/>
                    </a:ext>
                  </a:extLst>
                </a:gridCol>
                <a:gridCol w="6578468">
                  <a:extLst>
                    <a:ext uri="{9D8B030D-6E8A-4147-A177-3AD203B41FA5}">
                      <a16:colId xmlns:a16="http://schemas.microsoft.com/office/drawing/2014/main" xmlns="" val="20001"/>
                    </a:ext>
                  </a:extLst>
                </a:gridCol>
              </a:tblGrid>
              <a:tr h="357261">
                <a:tc gridSpan="2">
                  <a:txBody>
                    <a:bodyPr/>
                    <a:lstStyle/>
                    <a:p>
                      <a:r>
                        <a:rPr lang="es-ES" sz="1400" b="1" u="sng" dirty="0">
                          <a:solidFill>
                            <a:schemeClr val="tx1"/>
                          </a:solidFill>
                        </a:rPr>
                        <a:t>Informe de vida laboral </a:t>
                      </a:r>
                      <a:r>
                        <a:rPr lang="es-ES" sz="1400" b="0" dirty="0">
                          <a:solidFill>
                            <a:schemeClr val="tx1"/>
                          </a:solidFill>
                        </a:rPr>
                        <a:t>expedido por la Seguridad Social, en el que se identifique a los empleados afectos al proyecto, su antigüedad y su categoría o grupo de cotización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es-ES" sz="14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r h="370840">
                <a:tc gridSpan="2">
                  <a:txBody>
                    <a:bodyPr/>
                    <a:lstStyle/>
                    <a:p>
                      <a:r>
                        <a:rPr lang="es-ES" sz="1400" b="1" u="sng" dirty="0">
                          <a:solidFill>
                            <a:sysClr val="windowText" lastClr="000000"/>
                          </a:solidFill>
                        </a:rPr>
                        <a:t>Declaración</a:t>
                      </a:r>
                      <a:r>
                        <a:rPr lang="es-ES" sz="1400" b="0" dirty="0">
                          <a:solidFill>
                            <a:sysClr val="windowText" lastClr="000000"/>
                          </a:solidFill>
                        </a:rPr>
                        <a:t> firmada por el responsable de la entidad especificando, para cada trabajador </a:t>
                      </a:r>
                      <a:r>
                        <a:rPr lang="es-ES" sz="1400" b="0" kern="1200" dirty="0">
                          <a:solidFill>
                            <a:sysClr val="windowText" lastClr="000000"/>
                          </a:solidFill>
                          <a:latin typeface="+mn-lt"/>
                          <a:ea typeface="+mn-ea"/>
                          <a:cs typeface="+mn-cs"/>
                        </a:rPr>
                        <a:t>adscrito al proyecto, categoría o grupo profesional, jornada laboral anual según contrato o convenio, nº de horas mensuales dedicadas al proyecto y descripción de las tareas mensuales realizadas en el periodo de certificación.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es-ES"/>
                    </a:p>
                  </a:txBody>
                  <a:tcPr/>
                </a:tc>
                <a:extLst>
                  <a:ext uri="{0D108BD9-81ED-4DB2-BD59-A6C34878D82A}">
                    <a16:rowId xmlns:a16="http://schemas.microsoft.com/office/drawing/2014/main" xmlns="" val="10002"/>
                  </a:ext>
                </a:extLst>
              </a:tr>
              <a:tr h="370840">
                <a:tc>
                  <a:txBody>
                    <a:bodyPr/>
                    <a:lstStyle/>
                    <a:p>
                      <a:r>
                        <a:rPr lang="es-ES_tradnl" sz="1400" b="0" dirty="0">
                          <a:solidFill>
                            <a:sysClr val="windowText" lastClr="000000"/>
                          </a:solidFill>
                        </a:rPr>
                        <a:t>Personal no exclusivo</a:t>
                      </a:r>
                      <a:endParaRPr lang="es-ES" sz="1400" b="0" dirty="0">
                        <a:solidFill>
                          <a:sysClr val="windowText" lastClr="000000"/>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es-ES" sz="1400" b="0" dirty="0"/>
                        <a:t>Cuadro de </a:t>
                      </a:r>
                      <a:r>
                        <a:rPr lang="es-ES" sz="1400" b="1" u="sng" dirty="0"/>
                        <a:t>registro horario diario</a:t>
                      </a:r>
                      <a:r>
                        <a:rPr lang="es-ES" sz="1400" b="0" dirty="0"/>
                        <a:t>, para el personal que imputa su tiempo a varios proyectos y a tareas propias de la entidad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r h="370840">
                <a:tc>
                  <a:txBody>
                    <a:bodyPr/>
                    <a:lstStyle/>
                    <a:p>
                      <a:r>
                        <a:rPr lang="es-ES" sz="1400" b="0" dirty="0">
                          <a:solidFill>
                            <a:sysClr val="windowText" lastClr="000000"/>
                          </a:solidFill>
                        </a:rPr>
                        <a:t>Personal exclusivo</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es-ES" sz="1400" b="0" dirty="0"/>
                        <a:t>En cada DDP, copia escaneada del </a:t>
                      </a:r>
                      <a:r>
                        <a:rPr lang="es-ES" sz="1400" b="1" u="sng" dirty="0"/>
                        <a:t>contrato</a:t>
                      </a:r>
                      <a:r>
                        <a:rPr lang="es-ES" sz="1400" b="0" dirty="0"/>
                        <a:t>, donde deberá especificarse el nombre del proyecto y del Programa</a:t>
                      </a:r>
                    </a:p>
                    <a:p>
                      <a:r>
                        <a:rPr lang="es-ES" sz="1400" b="0" kern="1200" dirty="0">
                          <a:solidFill>
                            <a:schemeClr val="dk1"/>
                          </a:solidFill>
                          <a:latin typeface="+mn-lt"/>
                          <a:ea typeface="+mn-ea"/>
                          <a:cs typeface="+mn-cs"/>
                        </a:rPr>
                        <a:t>El número de horas anuales declaradas no podrá ser superior a 1.720 horas anuales.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4"/>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4173956713"/>
              </p:ext>
            </p:extLst>
          </p:nvPr>
        </p:nvGraphicFramePr>
        <p:xfrm>
          <a:off x="3771649" y="4882383"/>
          <a:ext cx="7777571" cy="518160"/>
        </p:xfrm>
        <a:graphic>
          <a:graphicData uri="http://schemas.openxmlformats.org/drawingml/2006/table">
            <a:tbl>
              <a:tblPr firstRow="1" bandRow="1">
                <a:tableStyleId>{5C22544A-7EE6-4342-B048-85BDC9FD1C3A}</a:tableStyleId>
              </a:tblPr>
              <a:tblGrid>
                <a:gridCol w="1199103">
                  <a:extLst>
                    <a:ext uri="{9D8B030D-6E8A-4147-A177-3AD203B41FA5}">
                      <a16:colId xmlns:a16="http://schemas.microsoft.com/office/drawing/2014/main" xmlns="" val="20000"/>
                    </a:ext>
                  </a:extLst>
                </a:gridCol>
                <a:gridCol w="6578468">
                  <a:extLst>
                    <a:ext uri="{9D8B030D-6E8A-4147-A177-3AD203B41FA5}">
                      <a16:colId xmlns:a16="http://schemas.microsoft.com/office/drawing/2014/main" xmlns="" val="20001"/>
                    </a:ext>
                  </a:extLst>
                </a:gridCol>
              </a:tblGrid>
              <a:tr h="357261">
                <a:tc>
                  <a:txBody>
                    <a:bodyPr/>
                    <a:lstStyle/>
                    <a:p>
                      <a:r>
                        <a:rPr lang="es-ES_tradnl" sz="1400" b="0" dirty="0">
                          <a:solidFill>
                            <a:schemeClr val="tx1"/>
                          </a:solidFill>
                        </a:rPr>
                        <a:t>Canarias</a:t>
                      </a:r>
                      <a:endParaRPr lang="es-ES" sz="14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es-ES" sz="1400" b="1" u="sng" dirty="0">
                          <a:solidFill>
                            <a:schemeClr val="tx1"/>
                          </a:solidFill>
                        </a:rPr>
                        <a:t>Informe de vida laboral </a:t>
                      </a:r>
                      <a:r>
                        <a:rPr lang="es-ES" sz="1400" b="0" dirty="0">
                          <a:solidFill>
                            <a:schemeClr val="tx1"/>
                          </a:solidFill>
                        </a:rPr>
                        <a:t>expedido por la Seguridad Social, en el que se identifique a los empleados afectos al proyecto, su antigüedad y su categoría o grupo de cotización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bl>
          </a:graphicData>
        </a:graphic>
      </p:graphicFrame>
      <p:graphicFrame>
        <p:nvGraphicFramePr>
          <p:cNvPr id="12" name="Tabla 11"/>
          <p:cNvGraphicFramePr>
            <a:graphicFrameLocks noGrp="1"/>
          </p:cNvGraphicFramePr>
          <p:nvPr>
            <p:extLst>
              <p:ext uri="{D42A27DB-BD31-4B8C-83A1-F6EECF244321}">
                <p14:modId xmlns:p14="http://schemas.microsoft.com/office/powerpoint/2010/main" val="3261546099"/>
              </p:ext>
            </p:extLst>
          </p:nvPr>
        </p:nvGraphicFramePr>
        <p:xfrm>
          <a:off x="3771649" y="5586079"/>
          <a:ext cx="7777571" cy="518160"/>
        </p:xfrm>
        <a:graphic>
          <a:graphicData uri="http://schemas.openxmlformats.org/drawingml/2006/table">
            <a:tbl>
              <a:tblPr firstRow="1" bandRow="1">
                <a:tableStyleId>{5C22544A-7EE6-4342-B048-85BDC9FD1C3A}</a:tableStyleId>
              </a:tblPr>
              <a:tblGrid>
                <a:gridCol w="7777571">
                  <a:extLst>
                    <a:ext uri="{9D8B030D-6E8A-4147-A177-3AD203B41FA5}">
                      <a16:colId xmlns:a16="http://schemas.microsoft.com/office/drawing/2014/main" xmlns="" val="20000"/>
                    </a:ext>
                  </a:extLst>
                </a:gridCol>
              </a:tblGrid>
              <a:tr h="357261">
                <a:tc>
                  <a:txBody>
                    <a:bodyPr/>
                    <a:lstStyle/>
                    <a:p>
                      <a:r>
                        <a:rPr lang="es-ES" sz="1400" b="0" kern="1200" dirty="0">
                          <a:solidFill>
                            <a:schemeClr val="tx1"/>
                          </a:solidFill>
                          <a:latin typeface="+mn-lt"/>
                          <a:ea typeface="+mn-ea"/>
                          <a:cs typeface="+mn-cs"/>
                        </a:rPr>
                        <a:t>En las verificaciones tanto administrativas como físicas se podrá requerir la documentación que se estime oportuna.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1445081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2320932589"/>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2. GASTOS DE VIAJE</a:t>
                      </a:r>
                      <a:r>
                        <a:rPr lang="es-ES_tradnl" baseline="0" dirty="0">
                          <a:solidFill>
                            <a:srgbClr val="002060"/>
                          </a:solidFill>
                        </a:rPr>
                        <a:t> Y ALOJAMIENTO</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sp>
        <p:nvSpPr>
          <p:cNvPr id="9" name="CuadroTexto 8"/>
          <p:cNvSpPr txBox="1"/>
          <p:nvPr/>
        </p:nvSpPr>
        <p:spPr>
          <a:xfrm>
            <a:off x="3672635" y="1293094"/>
            <a:ext cx="7831266" cy="923330"/>
          </a:xfrm>
          <a:prstGeom prst="rect">
            <a:avLst/>
          </a:prstGeom>
          <a:noFill/>
        </p:spPr>
        <p:txBody>
          <a:bodyPr wrap="square" rtlCol="0">
            <a:spAutoFit/>
          </a:bodyPr>
          <a:lstStyle/>
          <a:p>
            <a:r>
              <a:rPr lang="es-ES_tradnl" dirty="0"/>
              <a:t>Gastos de los beneficiarios del proyecto</a:t>
            </a:r>
          </a:p>
          <a:p>
            <a:endParaRPr lang="es-ES_tradnl" i="1" dirty="0"/>
          </a:p>
          <a:p>
            <a:endParaRPr lang="es-ES" i="1" dirty="0"/>
          </a:p>
        </p:txBody>
      </p:sp>
      <p:graphicFrame>
        <p:nvGraphicFramePr>
          <p:cNvPr id="10" name="Tabla 9"/>
          <p:cNvGraphicFramePr>
            <a:graphicFrameLocks noGrp="1"/>
          </p:cNvGraphicFramePr>
          <p:nvPr>
            <p:extLst>
              <p:ext uri="{D42A27DB-BD31-4B8C-83A1-F6EECF244321}">
                <p14:modId xmlns:p14="http://schemas.microsoft.com/office/powerpoint/2010/main" val="1996848367"/>
              </p:ext>
            </p:extLst>
          </p:nvPr>
        </p:nvGraphicFramePr>
        <p:xfrm>
          <a:off x="3962393" y="1754759"/>
          <a:ext cx="7379862" cy="2011680"/>
        </p:xfrm>
        <a:graphic>
          <a:graphicData uri="http://schemas.openxmlformats.org/drawingml/2006/table">
            <a:tbl>
              <a:tblPr firstRow="1" bandRow="1">
                <a:tableStyleId>{5C22544A-7EE6-4342-B048-85BDC9FD1C3A}</a:tableStyleId>
              </a:tblPr>
              <a:tblGrid>
                <a:gridCol w="7379862">
                  <a:extLst>
                    <a:ext uri="{9D8B030D-6E8A-4147-A177-3AD203B41FA5}">
                      <a16:colId xmlns:a16="http://schemas.microsoft.com/office/drawing/2014/main" xmlns="" val="20000"/>
                    </a:ext>
                  </a:extLst>
                </a:gridCol>
              </a:tblGrid>
              <a:tr h="370840">
                <a:tc>
                  <a:txBody>
                    <a:bodyPr/>
                    <a:lstStyle/>
                    <a:p>
                      <a:pPr marL="800100" lvl="1" indent="-342900" algn="l" defTabSz="914400" rtl="0" eaLnBrk="1" latinLnBrk="0" hangingPunct="1">
                        <a:buFont typeface="+mj-lt"/>
                        <a:buAutoNum type="alphaLcPeriod"/>
                      </a:pPr>
                      <a:r>
                        <a:rPr lang="es-ES" sz="1800" b="0" kern="1200" dirty="0">
                          <a:solidFill>
                            <a:sysClr val="windowText" lastClr="000000"/>
                          </a:solidFill>
                          <a:latin typeface="+mn-lt"/>
                          <a:ea typeface="+mn-ea"/>
                          <a:cs typeface="+mn-cs"/>
                        </a:rPr>
                        <a:t>gastos de viaje (por ejemplo, billetes, seguros de vehículo y viaje, carburante, kilometraje del vehículo, peaje y gastos de aparcamiento)</a:t>
                      </a:r>
                    </a:p>
                    <a:p>
                      <a:pPr marL="800100" lvl="1" indent="-342900" algn="l" defTabSz="914400" rtl="0" eaLnBrk="1" latinLnBrk="0" hangingPunct="1">
                        <a:buFont typeface="+mj-lt"/>
                        <a:buAutoNum type="alphaLcPeriod"/>
                      </a:pPr>
                      <a:r>
                        <a:rPr lang="es-ES" sz="1800" b="0" kern="1200" dirty="0">
                          <a:solidFill>
                            <a:sysClr val="windowText" lastClr="000000"/>
                          </a:solidFill>
                          <a:latin typeface="+mn-lt"/>
                          <a:ea typeface="+mn-ea"/>
                          <a:cs typeface="+mn-cs"/>
                        </a:rPr>
                        <a:t>costes de comidas</a:t>
                      </a:r>
                    </a:p>
                    <a:p>
                      <a:pPr marL="800100" lvl="1" indent="-342900" algn="l" defTabSz="914400" rtl="0" eaLnBrk="1" latinLnBrk="0" hangingPunct="1">
                        <a:buFont typeface="+mj-lt"/>
                        <a:buAutoNum type="alphaLcPeriod"/>
                      </a:pPr>
                      <a:r>
                        <a:rPr lang="es-ES" sz="1800" b="0" kern="1200" dirty="0">
                          <a:solidFill>
                            <a:sysClr val="windowText" lastClr="000000"/>
                          </a:solidFill>
                          <a:latin typeface="+mn-lt"/>
                          <a:ea typeface="+mn-ea"/>
                          <a:cs typeface="+mn-cs"/>
                        </a:rPr>
                        <a:t>costes de alojamiento</a:t>
                      </a:r>
                    </a:p>
                    <a:p>
                      <a:pPr marL="800100" lvl="1" indent="-342900" algn="l" defTabSz="914400" rtl="0" eaLnBrk="1" latinLnBrk="0" hangingPunct="1">
                        <a:buFont typeface="+mj-lt"/>
                        <a:buAutoNum type="alphaLcPeriod"/>
                      </a:pPr>
                      <a:r>
                        <a:rPr lang="es-ES" sz="1800" b="0" kern="1200" dirty="0">
                          <a:solidFill>
                            <a:sysClr val="windowText" lastClr="000000"/>
                          </a:solidFill>
                          <a:latin typeface="+mn-lt"/>
                          <a:ea typeface="+mn-ea"/>
                          <a:cs typeface="+mn-cs"/>
                        </a:rPr>
                        <a:t>gastos de visados</a:t>
                      </a:r>
                    </a:p>
                    <a:p>
                      <a:pPr marL="800100" lvl="1" indent="-342900" algn="l" defTabSz="914400" rtl="0" eaLnBrk="1" latinLnBrk="0" hangingPunct="1">
                        <a:buFont typeface="+mj-lt"/>
                        <a:buAutoNum type="alphaLcPeriod"/>
                      </a:pPr>
                      <a:r>
                        <a:rPr lang="es-ES" sz="1800" b="0" kern="1200" dirty="0">
                          <a:solidFill>
                            <a:sysClr val="windowText" lastClr="000000"/>
                          </a:solidFill>
                          <a:latin typeface="+mn-lt"/>
                          <a:ea typeface="+mn-ea"/>
                          <a:cs typeface="+mn-cs"/>
                        </a:rPr>
                        <a:t>dietas</a:t>
                      </a:r>
                    </a:p>
                  </a:txBody>
                  <a:tcPr>
                    <a:solidFill>
                      <a:schemeClr val="bg2"/>
                    </a:solidFill>
                  </a:tcPr>
                </a:tc>
                <a:extLst>
                  <a:ext uri="{0D108BD9-81ED-4DB2-BD59-A6C34878D82A}">
                    <a16:rowId xmlns:a16="http://schemas.microsoft.com/office/drawing/2014/main" xmlns="" val="10000"/>
                  </a:ext>
                </a:extLst>
              </a:tr>
            </a:tbl>
          </a:graphicData>
        </a:graphic>
      </p:graphicFrame>
      <p:sp>
        <p:nvSpPr>
          <p:cNvPr id="13" name="CuadroTexto 12"/>
          <p:cNvSpPr txBox="1"/>
          <p:nvPr/>
        </p:nvSpPr>
        <p:spPr>
          <a:xfrm>
            <a:off x="3962393" y="4002605"/>
            <a:ext cx="7379863" cy="2585323"/>
          </a:xfrm>
          <a:prstGeom prst="rect">
            <a:avLst/>
          </a:prstGeom>
          <a:noFill/>
        </p:spPr>
        <p:txBody>
          <a:bodyPr wrap="square" rtlCol="0">
            <a:spAutoFit/>
          </a:bodyPr>
          <a:lstStyle/>
          <a:p>
            <a:r>
              <a:rPr lang="es-ES_tradnl" dirty="0"/>
              <a:t>Límites en el importe de las dietas y/o viajes</a:t>
            </a:r>
            <a:r>
              <a:rPr lang="es-ES_tradnl" i="1" dirty="0"/>
              <a:t>: </a:t>
            </a:r>
            <a:r>
              <a:rPr lang="es-ES" dirty="0"/>
              <a:t>Reglamento 251/1997, de 30 de septiembre, modificado por el Decreto 67/2002 de 20 de mayo y por la Orden de 11 de febrero de 2008.</a:t>
            </a:r>
          </a:p>
          <a:p>
            <a:endParaRPr lang="es-ES" dirty="0"/>
          </a:p>
          <a:p>
            <a:r>
              <a:rPr lang="es-ES" dirty="0"/>
              <a:t>Los gastos de expertos externos y proveedores de servicios serán incluidos en la categoría de gastos por servicios y expertos externos (Art. 5.3 del RD (UE) 481/2014.</a:t>
            </a:r>
          </a:p>
          <a:p>
            <a:endParaRPr lang="es-ES" dirty="0"/>
          </a:p>
          <a:p>
            <a:endParaRPr lang="es-ES" i="1" dirty="0"/>
          </a:p>
        </p:txBody>
      </p:sp>
    </p:spTree>
    <p:extLst>
      <p:ext uri="{BB962C8B-B14F-4D97-AF65-F5344CB8AC3E}">
        <p14:creationId xmlns:p14="http://schemas.microsoft.com/office/powerpoint/2010/main" val="4250266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2. GASTOS DE VIAJE</a:t>
                      </a:r>
                      <a:r>
                        <a:rPr lang="es-ES_tradnl" baseline="0" dirty="0">
                          <a:solidFill>
                            <a:srgbClr val="002060"/>
                          </a:solidFill>
                        </a:rPr>
                        <a:t> Y ALOJAMIENTO</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sp>
        <p:nvSpPr>
          <p:cNvPr id="12" name="CuadroTexto 11"/>
          <p:cNvSpPr txBox="1"/>
          <p:nvPr/>
        </p:nvSpPr>
        <p:spPr>
          <a:xfrm>
            <a:off x="3691107" y="1427556"/>
            <a:ext cx="7379863" cy="3970318"/>
          </a:xfrm>
          <a:prstGeom prst="rect">
            <a:avLst/>
          </a:prstGeom>
          <a:noFill/>
          <a:ln w="3175">
            <a:solidFill>
              <a:schemeClr val="tx1"/>
            </a:solidFill>
          </a:ln>
        </p:spPr>
        <p:txBody>
          <a:bodyPr wrap="square" rtlCol="0">
            <a:spAutoFit/>
          </a:bodyPr>
          <a:lstStyle/>
          <a:p>
            <a:endParaRPr lang="es-ES_tradnl" b="1" dirty="0">
              <a:solidFill>
                <a:srgbClr val="FFC000"/>
              </a:solidFill>
            </a:endParaRPr>
          </a:p>
          <a:p>
            <a:r>
              <a:rPr lang="es-ES_tradnl" b="1" dirty="0">
                <a:solidFill>
                  <a:srgbClr val="FFC000"/>
                </a:solidFill>
              </a:rPr>
              <a:t>DOCUMENTACIÓN PARA SU JUSTIFICACIÓN:</a:t>
            </a:r>
          </a:p>
          <a:p>
            <a:endParaRPr lang="es-ES" b="1" dirty="0">
              <a:solidFill>
                <a:srgbClr val="FFC000"/>
              </a:solidFill>
            </a:endParaRPr>
          </a:p>
          <a:p>
            <a:pPr marL="285750" indent="-285750">
              <a:buFont typeface="Arial" panose="020B0604020202020204" pitchFamily="34" charset="0"/>
              <a:buChar char="•"/>
            </a:pPr>
            <a:r>
              <a:rPr lang="es-ES_tradnl" dirty="0"/>
              <a:t>Justificantes del gasto y del </a:t>
            </a:r>
            <a:r>
              <a:rPr lang="es-ES_tradnl" dirty="0" smtClean="0"/>
              <a:t>pago.</a:t>
            </a:r>
          </a:p>
          <a:p>
            <a:endParaRPr lang="es-ES" dirty="0"/>
          </a:p>
          <a:p>
            <a:pPr marL="285750" indent="-285750">
              <a:buFont typeface="Arial" panose="020B0604020202020204" pitchFamily="34" charset="0"/>
              <a:buChar char="•"/>
            </a:pPr>
            <a:r>
              <a:rPr lang="es-ES" dirty="0"/>
              <a:t>Tarjetas de embarque utilizadas o documento acreditativo </a:t>
            </a:r>
            <a:r>
              <a:rPr lang="es-ES" dirty="0" smtClean="0"/>
              <a:t>sustitutivo.</a:t>
            </a:r>
          </a:p>
          <a:p>
            <a:endParaRPr lang="es-ES" dirty="0"/>
          </a:p>
          <a:p>
            <a:pPr marL="285750" indent="-285750">
              <a:buFont typeface="Arial" panose="020B0604020202020204" pitchFamily="34" charset="0"/>
              <a:buChar char="•"/>
            </a:pPr>
            <a:r>
              <a:rPr lang="es-ES" dirty="0"/>
              <a:t>Documento de atribución de dietas por parte de la </a:t>
            </a:r>
            <a:r>
              <a:rPr lang="es-ES" dirty="0" smtClean="0"/>
              <a:t>entidad.</a:t>
            </a:r>
          </a:p>
          <a:p>
            <a:endParaRPr lang="es-ES" dirty="0"/>
          </a:p>
          <a:p>
            <a:pPr marL="285750" indent="-285750">
              <a:buFont typeface="Arial" panose="020B0604020202020204" pitchFamily="34" charset="0"/>
              <a:buChar char="•"/>
            </a:pPr>
            <a:r>
              <a:rPr lang="es-ES" dirty="0"/>
              <a:t>Informe justificativo del viaje firmado por el responsable de la entidad donde conste el motivo del viaje, las personas que participaron, el programa del viaje y su </a:t>
            </a:r>
            <a:r>
              <a:rPr lang="es-ES" dirty="0" smtClean="0"/>
              <a:t>duración.</a:t>
            </a:r>
          </a:p>
          <a:p>
            <a:endParaRPr lang="es-ES" dirty="0"/>
          </a:p>
          <a:p>
            <a:pPr marL="285750" indent="-285750">
              <a:buFont typeface="Arial" panose="020B0604020202020204" pitchFamily="34" charset="0"/>
              <a:buChar char="•"/>
            </a:pPr>
            <a:r>
              <a:rPr lang="es-ES" dirty="0"/>
              <a:t>Otros documentos (actas de las reuniones, programa, etc</a:t>
            </a:r>
            <a:r>
              <a:rPr lang="es-ES" dirty="0" smtClean="0"/>
              <a:t>.).</a:t>
            </a:r>
            <a:endParaRPr lang="es-ES" dirty="0"/>
          </a:p>
        </p:txBody>
      </p:sp>
    </p:spTree>
    <p:extLst>
      <p:ext uri="{BB962C8B-B14F-4D97-AF65-F5344CB8AC3E}">
        <p14:creationId xmlns:p14="http://schemas.microsoft.com/office/powerpoint/2010/main" val="1460302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4157577209"/>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3. GASTOS POR</a:t>
                      </a:r>
                      <a:r>
                        <a:rPr lang="es-ES_tradnl" baseline="0" dirty="0">
                          <a:solidFill>
                            <a:srgbClr val="002060"/>
                          </a:solidFill>
                        </a:rPr>
                        <a:t> SERVICIOS Y EXPERTOS EXTERNOS</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sp>
        <p:nvSpPr>
          <p:cNvPr id="9" name="CuadroTexto 8"/>
          <p:cNvSpPr txBox="1"/>
          <p:nvPr/>
        </p:nvSpPr>
        <p:spPr>
          <a:xfrm>
            <a:off x="3672635" y="1293094"/>
            <a:ext cx="7831266" cy="923330"/>
          </a:xfrm>
          <a:prstGeom prst="rect">
            <a:avLst/>
          </a:prstGeom>
          <a:noFill/>
        </p:spPr>
        <p:txBody>
          <a:bodyPr wrap="square" rtlCol="0">
            <a:spAutoFit/>
          </a:bodyPr>
          <a:lstStyle/>
          <a:p>
            <a:r>
              <a:rPr lang="es-ES_tradnl" dirty="0"/>
              <a:t>Art. 6 del Reglamento Delegado (UE) 481/2014:</a:t>
            </a:r>
          </a:p>
          <a:p>
            <a:endParaRPr lang="es-ES_tradnl" i="1" dirty="0"/>
          </a:p>
          <a:p>
            <a:endParaRPr lang="es-ES" i="1" dirty="0"/>
          </a:p>
        </p:txBody>
      </p:sp>
      <p:graphicFrame>
        <p:nvGraphicFramePr>
          <p:cNvPr id="10" name="Tabla 9"/>
          <p:cNvGraphicFramePr>
            <a:graphicFrameLocks noGrp="1"/>
          </p:cNvGraphicFramePr>
          <p:nvPr>
            <p:extLst>
              <p:ext uri="{D42A27DB-BD31-4B8C-83A1-F6EECF244321}">
                <p14:modId xmlns:p14="http://schemas.microsoft.com/office/powerpoint/2010/main" val="2555685909"/>
              </p:ext>
            </p:extLst>
          </p:nvPr>
        </p:nvGraphicFramePr>
        <p:xfrm>
          <a:off x="3782364" y="1633150"/>
          <a:ext cx="7559891" cy="4480560"/>
        </p:xfrm>
        <a:graphic>
          <a:graphicData uri="http://schemas.openxmlformats.org/drawingml/2006/table">
            <a:tbl>
              <a:tblPr firstRow="1" bandRow="1">
                <a:tableStyleId>{5C22544A-7EE6-4342-B048-85BDC9FD1C3A}</a:tableStyleId>
              </a:tblPr>
              <a:tblGrid>
                <a:gridCol w="7559891">
                  <a:extLst>
                    <a:ext uri="{9D8B030D-6E8A-4147-A177-3AD203B41FA5}">
                      <a16:colId xmlns:a16="http://schemas.microsoft.com/office/drawing/2014/main" xmlns="" val="20000"/>
                    </a:ext>
                  </a:extLst>
                </a:gridCol>
              </a:tblGrid>
              <a:tr h="370840">
                <a:tc>
                  <a:txBody>
                    <a:bodyPr/>
                    <a:lstStyle/>
                    <a:p>
                      <a:pPr marL="800100" lvl="1" indent="-342900">
                        <a:buFont typeface="+mj-lt"/>
                        <a:buAutoNum type="alphaLcPeriod"/>
                      </a:pPr>
                      <a:r>
                        <a:rPr lang="es-ES" sz="1600" b="0" dirty="0">
                          <a:solidFill>
                            <a:sysClr val="windowText" lastClr="000000"/>
                          </a:solidFill>
                        </a:rPr>
                        <a:t>estudios o inspecciones </a:t>
                      </a:r>
                    </a:p>
                    <a:p>
                      <a:pPr marL="800100" lvl="1" indent="-342900">
                        <a:buFont typeface="+mj-lt"/>
                        <a:buAutoNum type="alphaLcPeriod"/>
                      </a:pPr>
                      <a:r>
                        <a:rPr lang="es-ES" sz="1600" b="0" dirty="0">
                          <a:solidFill>
                            <a:sysClr val="windowText" lastClr="000000"/>
                          </a:solidFill>
                        </a:rPr>
                        <a:t>formación</a:t>
                      </a:r>
                    </a:p>
                    <a:p>
                      <a:pPr marL="800100" lvl="1" indent="-342900">
                        <a:buFont typeface="+mj-lt"/>
                        <a:buAutoNum type="alphaLcPeriod"/>
                      </a:pPr>
                      <a:r>
                        <a:rPr lang="es-ES" sz="1600" b="0" dirty="0">
                          <a:solidFill>
                            <a:sysClr val="windowText" lastClr="000000"/>
                          </a:solidFill>
                        </a:rPr>
                        <a:t>traducciones</a:t>
                      </a:r>
                    </a:p>
                    <a:p>
                      <a:pPr marL="800100" lvl="1" indent="-342900">
                        <a:buFont typeface="+mj-lt"/>
                        <a:buAutoNum type="alphaLcPeriod"/>
                      </a:pPr>
                      <a:r>
                        <a:rPr lang="es-ES" sz="1600" b="0" dirty="0">
                          <a:solidFill>
                            <a:sysClr val="windowText" lastClr="000000"/>
                          </a:solidFill>
                        </a:rPr>
                        <a:t>creación, modificación y actualización de sitios web</a:t>
                      </a:r>
                    </a:p>
                    <a:p>
                      <a:pPr marL="800100" lvl="1" indent="-342900">
                        <a:buFont typeface="+mj-lt"/>
                        <a:buAutoNum type="alphaLcPeriod"/>
                      </a:pPr>
                      <a:r>
                        <a:rPr lang="es-ES" sz="1600" b="0" dirty="0">
                          <a:solidFill>
                            <a:sysClr val="windowText" lastClr="000000"/>
                          </a:solidFill>
                        </a:rPr>
                        <a:t>promoción, comunicación, publicidad</a:t>
                      </a:r>
                    </a:p>
                    <a:p>
                      <a:pPr marL="800100" lvl="1" indent="-342900">
                        <a:buFont typeface="+mj-lt"/>
                        <a:buAutoNum type="alphaLcPeriod"/>
                      </a:pPr>
                      <a:r>
                        <a:rPr lang="es-ES" sz="1600" b="0" dirty="0">
                          <a:solidFill>
                            <a:sysClr val="windowText" lastClr="000000"/>
                          </a:solidFill>
                        </a:rPr>
                        <a:t>gestión financiera</a:t>
                      </a:r>
                    </a:p>
                    <a:p>
                      <a:pPr marL="800100" lvl="1" indent="-342900">
                        <a:buFont typeface="+mj-lt"/>
                        <a:buAutoNum type="alphaLcPeriod"/>
                      </a:pPr>
                      <a:r>
                        <a:rPr lang="es-ES" sz="1600" b="0" dirty="0">
                          <a:solidFill>
                            <a:sysClr val="windowText" lastClr="000000"/>
                          </a:solidFill>
                        </a:rPr>
                        <a:t>servicios relacionados con la organización y ejecución de eventos o reuniones</a:t>
                      </a:r>
                    </a:p>
                    <a:p>
                      <a:pPr marL="800100" lvl="1" indent="-342900">
                        <a:buFont typeface="+mj-lt"/>
                        <a:buAutoNum type="alphaLcPeriod"/>
                      </a:pPr>
                      <a:r>
                        <a:rPr lang="es-ES" sz="1600" b="0" dirty="0">
                          <a:solidFill>
                            <a:sysClr val="windowText" lastClr="000000"/>
                          </a:solidFill>
                        </a:rPr>
                        <a:t>participación en eventos </a:t>
                      </a:r>
                    </a:p>
                    <a:p>
                      <a:pPr marL="800100" lvl="1" indent="-342900">
                        <a:buFont typeface="+mj-lt"/>
                        <a:buAutoNum type="alphaLcPeriod"/>
                      </a:pPr>
                      <a:r>
                        <a:rPr lang="es-ES" sz="1600" b="0" dirty="0">
                          <a:solidFill>
                            <a:sysClr val="windowText" lastClr="000000"/>
                          </a:solidFill>
                        </a:rPr>
                        <a:t>servicios profesionales</a:t>
                      </a:r>
                      <a:r>
                        <a:rPr lang="es-ES" sz="1600" b="0" kern="1200" dirty="0">
                          <a:solidFill>
                            <a:sysClr val="windowText" lastClr="000000"/>
                          </a:solidFill>
                          <a:latin typeface="+mn-lt"/>
                          <a:ea typeface="+mn-ea"/>
                          <a:cs typeface="+mn-cs"/>
                        </a:rPr>
                        <a:t> (no departamentos horizontales)</a:t>
                      </a:r>
                    </a:p>
                    <a:p>
                      <a:pPr marL="800100" lvl="1" indent="-342900">
                        <a:buFont typeface="+mj-lt"/>
                        <a:buAutoNum type="alphaLcPeriod"/>
                      </a:pPr>
                      <a:r>
                        <a:rPr lang="es-ES" sz="1600" b="0" dirty="0">
                          <a:solidFill>
                            <a:sysClr val="windowText" lastClr="000000"/>
                          </a:solidFill>
                        </a:rPr>
                        <a:t>derechos de propiedad intelectual</a:t>
                      </a:r>
                    </a:p>
                    <a:p>
                      <a:pPr marL="800100" lvl="1" indent="-342900">
                        <a:buFont typeface="+mj-lt"/>
                        <a:buAutoNum type="alphaLcPeriod"/>
                      </a:pPr>
                      <a:r>
                        <a:rPr lang="es-ES" sz="1600" b="0" dirty="0">
                          <a:solidFill>
                            <a:sysClr val="windowText" lastClr="000000"/>
                          </a:solidFill>
                        </a:rPr>
                        <a:t>verificaciones a que se refiere el artículo 125 del Rgto.1303/2013 y el artículo 23</a:t>
                      </a:r>
                      <a:r>
                        <a:rPr lang="es-ES" sz="1600" b="0" baseline="0" dirty="0">
                          <a:solidFill>
                            <a:sysClr val="windowText" lastClr="000000"/>
                          </a:solidFill>
                        </a:rPr>
                        <a:t> </a:t>
                      </a:r>
                      <a:r>
                        <a:rPr lang="es-ES" sz="1600" b="0" dirty="0">
                          <a:solidFill>
                            <a:sysClr val="windowText" lastClr="000000"/>
                          </a:solidFill>
                        </a:rPr>
                        <a:t>del </a:t>
                      </a:r>
                      <a:r>
                        <a:rPr lang="es-ES" sz="1600" b="0" dirty="0" err="1">
                          <a:solidFill>
                            <a:sysClr val="windowText" lastClr="000000"/>
                          </a:solidFill>
                        </a:rPr>
                        <a:t>Rgto</a:t>
                      </a:r>
                      <a:r>
                        <a:rPr lang="es-ES" sz="1600" b="0" dirty="0">
                          <a:solidFill>
                            <a:sysClr val="windowText" lastClr="000000"/>
                          </a:solidFill>
                        </a:rPr>
                        <a:t>. 1299/2013</a:t>
                      </a:r>
                    </a:p>
                    <a:p>
                      <a:pPr marL="800100" lvl="1" indent="-342900">
                        <a:buFont typeface="+mj-lt"/>
                        <a:buAutoNum type="alphaLcPeriod"/>
                      </a:pPr>
                      <a:r>
                        <a:rPr lang="es-ES" sz="1600" b="0" dirty="0">
                          <a:solidFill>
                            <a:sysClr val="windowText" lastClr="000000"/>
                          </a:solidFill>
                        </a:rPr>
                        <a:t>costes relacionados con las certificación y las auditorías a nivel del programa</a:t>
                      </a:r>
                    </a:p>
                    <a:p>
                      <a:pPr marL="800100" lvl="1" indent="-342900">
                        <a:buFont typeface="+mj-lt"/>
                        <a:buAutoNum type="alphaLcPeriod"/>
                      </a:pPr>
                      <a:r>
                        <a:rPr lang="es-ES" sz="1600" b="0" dirty="0">
                          <a:solidFill>
                            <a:sysClr val="windowText" lastClr="000000"/>
                          </a:solidFill>
                        </a:rPr>
                        <a:t>suministro de garantías emitidas por un banco u otra institución financiera </a:t>
                      </a:r>
                      <a:r>
                        <a:rPr lang="es-ES" sz="1600" b="0" kern="1200" dirty="0">
                          <a:solidFill>
                            <a:sysClr val="windowText" lastClr="000000"/>
                          </a:solidFill>
                          <a:latin typeface="+mn-lt"/>
                          <a:ea typeface="+mn-ea"/>
                          <a:cs typeface="+mn-cs"/>
                        </a:rPr>
                        <a:t>exigidas legalmente.</a:t>
                      </a:r>
                    </a:p>
                    <a:p>
                      <a:pPr marL="800100" lvl="1" indent="-342900">
                        <a:buFont typeface="+mj-lt"/>
                        <a:buAutoNum type="alphaLcPeriod"/>
                      </a:pPr>
                      <a:r>
                        <a:rPr lang="es-ES" sz="1600" b="0" dirty="0">
                          <a:solidFill>
                            <a:sysClr val="windowText" lastClr="000000"/>
                          </a:solidFill>
                        </a:rPr>
                        <a:t>viaje y alojamiento de expertos externos, oradores, presidentes de las reuniones y proveedores de servicios</a:t>
                      </a:r>
                    </a:p>
                    <a:p>
                      <a:pPr marL="800100" lvl="1" indent="-342900">
                        <a:buFont typeface="+mj-lt"/>
                        <a:buAutoNum type="alphaLcPeriod"/>
                      </a:pPr>
                      <a:r>
                        <a:rPr lang="es-ES" sz="1600" b="0" dirty="0">
                          <a:solidFill>
                            <a:sysClr val="windowText" lastClr="000000"/>
                          </a:solidFill>
                        </a:rPr>
                        <a:t>otros servicios y conocimientos especializados necesarios</a:t>
                      </a:r>
                    </a:p>
                  </a:txBody>
                  <a:tcPr>
                    <a:solidFill>
                      <a:schemeClr val="bg2"/>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800874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GASTOS POR</a:t>
                      </a:r>
                      <a:r>
                        <a:rPr lang="es-ES_tradnl" baseline="0" dirty="0">
                          <a:solidFill>
                            <a:srgbClr val="002060"/>
                          </a:solidFill>
                        </a:rPr>
                        <a:t> SERVICIOS Y EXPERTOS EXTERNOS</a:t>
                      </a:r>
                      <a:endParaRPr lang="es-ES_tradnl" dirty="0">
                        <a:solidFill>
                          <a:srgbClr val="002060"/>
                        </a:solidFill>
                      </a:endParaRPr>
                    </a:p>
                  </a:txBody>
                  <a:tcPr>
                    <a:solidFill>
                      <a:schemeClr val="accent1">
                        <a:lumMod val="60000"/>
                        <a:lumOff val="40000"/>
                      </a:schemeClr>
                    </a:solidFill>
                  </a:tcPr>
                </a:tc>
                <a:extLst>
                  <a:ext uri="{0D108BD9-81ED-4DB2-BD59-A6C34878D82A}">
                    <a16:rowId xmlns:a16="http://schemas.microsoft.com/office/drawing/2014/main" xmlns="" val="10000"/>
                  </a:ext>
                </a:extLst>
              </a:tr>
            </a:tbl>
          </a:graphicData>
        </a:graphic>
      </p:graphicFrame>
      <p:sp>
        <p:nvSpPr>
          <p:cNvPr id="11" name="CuadroTexto 10"/>
          <p:cNvSpPr txBox="1"/>
          <p:nvPr/>
        </p:nvSpPr>
        <p:spPr>
          <a:xfrm>
            <a:off x="3749960" y="1391427"/>
            <a:ext cx="7772413" cy="3693319"/>
          </a:xfrm>
          <a:prstGeom prst="rect">
            <a:avLst/>
          </a:prstGeom>
          <a:noFill/>
          <a:ln w="3175">
            <a:solidFill>
              <a:schemeClr val="tx1"/>
            </a:solidFill>
          </a:ln>
        </p:spPr>
        <p:txBody>
          <a:bodyPr wrap="square" rtlCol="0">
            <a:spAutoFit/>
          </a:bodyPr>
          <a:lstStyle/>
          <a:p>
            <a:r>
              <a:rPr lang="es-ES_tradnl" b="1" dirty="0">
                <a:solidFill>
                  <a:srgbClr val="FFC000"/>
                </a:solidFill>
              </a:rPr>
              <a:t>DOCUMENTACIÓN PARA SU JUSTIFICACIÓN:</a:t>
            </a:r>
            <a:endParaRPr lang="es-ES" b="1" dirty="0">
              <a:solidFill>
                <a:srgbClr val="FFC000"/>
              </a:solidFill>
            </a:endParaRPr>
          </a:p>
          <a:p>
            <a:pPr marL="285750" indent="-285750">
              <a:buFont typeface="Arial" panose="020B0604020202020204" pitchFamily="34" charset="0"/>
              <a:buChar char="•"/>
            </a:pPr>
            <a:r>
              <a:rPr lang="es-ES_tradnl" dirty="0"/>
              <a:t>Justificantes del gasto y del pago</a:t>
            </a:r>
            <a:endParaRPr lang="es-ES" dirty="0"/>
          </a:p>
          <a:p>
            <a:pPr marL="285750" indent="-285750">
              <a:buFont typeface="Arial" panose="020B0604020202020204" pitchFamily="34" charset="0"/>
              <a:buChar char="•"/>
            </a:pPr>
            <a:r>
              <a:rPr lang="es-ES" dirty="0"/>
              <a:t>Información acreditativa de la realización del servicio objeto de contrato. Por ejemplo:</a:t>
            </a:r>
          </a:p>
          <a:p>
            <a:pPr marL="742950" lvl="1" indent="-285750">
              <a:buSzPct val="75000"/>
              <a:buFont typeface="Courier New" panose="02070309020205020404" pitchFamily="49" charset="0"/>
              <a:buChar char="o"/>
            </a:pPr>
            <a:r>
              <a:rPr lang="es-ES" dirty="0"/>
              <a:t>copia de los estudios cuyo gasto se certifica</a:t>
            </a:r>
          </a:p>
          <a:p>
            <a:pPr marL="742950" lvl="1" indent="-285750">
              <a:buSzPct val="75000"/>
              <a:buFont typeface="Courier New" panose="02070309020205020404" pitchFamily="49" charset="0"/>
              <a:buChar char="o"/>
            </a:pPr>
            <a:r>
              <a:rPr lang="es-ES" dirty="0"/>
              <a:t>información de la realización de eventos (programa, fotografías, listado de asistentes, etc.)</a:t>
            </a:r>
          </a:p>
          <a:p>
            <a:pPr marL="742950" lvl="1" indent="-285750">
              <a:buSzPct val="75000"/>
              <a:buFont typeface="Courier New" panose="02070309020205020404" pitchFamily="49" charset="0"/>
              <a:buChar char="o"/>
            </a:pPr>
            <a:r>
              <a:rPr lang="es-ES" dirty="0"/>
              <a:t>ejemplares de los materiales de promoción cuyo gasto se certifica (ejemplares de las publicaciones, copias del material audiovisual, fotografías de las exposiciones, etc.)</a:t>
            </a:r>
          </a:p>
          <a:p>
            <a:pPr marL="742950" lvl="1" indent="-285750">
              <a:buSzPct val="75000"/>
              <a:buFont typeface="Courier New" panose="02070309020205020404" pitchFamily="49" charset="0"/>
              <a:buChar char="o"/>
            </a:pPr>
            <a:r>
              <a:rPr lang="es-ES" dirty="0"/>
              <a:t>documentos acreditativos de los gastos de viaje y alojamiento de expertos externos conforme a lo señalado en la categoría anterior.</a:t>
            </a:r>
          </a:p>
          <a:p>
            <a:pPr marL="742950" lvl="1" indent="-285750">
              <a:buSzPct val="75000"/>
              <a:buFont typeface="Courier New" panose="02070309020205020404" pitchFamily="49" charset="0"/>
              <a:buChar char="o"/>
            </a:pPr>
            <a:r>
              <a:rPr lang="es-ES_tradnl" dirty="0" smtClean="0"/>
              <a:t>Etc.</a:t>
            </a:r>
            <a:endParaRPr lang="es-ES" dirty="0"/>
          </a:p>
        </p:txBody>
      </p:sp>
      <p:sp>
        <p:nvSpPr>
          <p:cNvPr id="5" name="Rectángulo 4"/>
          <p:cNvSpPr/>
          <p:nvPr/>
        </p:nvSpPr>
        <p:spPr>
          <a:xfrm>
            <a:off x="3749960" y="5251518"/>
            <a:ext cx="7772413" cy="923330"/>
          </a:xfrm>
          <a:prstGeom prst="rect">
            <a:avLst/>
          </a:prstGeom>
        </p:spPr>
        <p:txBody>
          <a:bodyPr wrap="square">
            <a:spAutoFit/>
          </a:bodyPr>
          <a:lstStyle/>
          <a:p>
            <a:r>
              <a:rPr lang="es-ES_tradnl" dirty="0"/>
              <a:t>Límites en el importe de las dietas y/o viajes</a:t>
            </a:r>
            <a:r>
              <a:rPr lang="es-ES_tradnl" i="1" dirty="0"/>
              <a:t>: </a:t>
            </a:r>
            <a:r>
              <a:rPr lang="es-ES" dirty="0"/>
              <a:t>Reglamento 251/1997, de 30 de septiembre, modificado por el Decreto 67/2002 de 20 de mayo y por la Orden de 11 de febrero de 2008.</a:t>
            </a:r>
          </a:p>
        </p:txBody>
      </p:sp>
    </p:spTree>
    <p:extLst>
      <p:ext uri="{BB962C8B-B14F-4D97-AF65-F5344CB8AC3E}">
        <p14:creationId xmlns:p14="http://schemas.microsoft.com/office/powerpoint/2010/main" val="148583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3406047699"/>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4.</a:t>
                      </a:r>
                      <a:r>
                        <a:rPr lang="es-ES_tradnl" baseline="0" dirty="0">
                          <a:solidFill>
                            <a:srgbClr val="002060"/>
                          </a:solidFill>
                        </a:rPr>
                        <a:t> </a:t>
                      </a:r>
                      <a:r>
                        <a:rPr lang="es-ES_tradnl" dirty="0">
                          <a:solidFill>
                            <a:srgbClr val="002060"/>
                          </a:solidFill>
                        </a:rPr>
                        <a:t>GASTOS DE</a:t>
                      </a:r>
                      <a:r>
                        <a:rPr lang="es-ES_tradnl" baseline="0" dirty="0">
                          <a:solidFill>
                            <a:srgbClr val="002060"/>
                          </a:solidFill>
                        </a:rPr>
                        <a:t> EQUIPAMIENTO</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sp>
        <p:nvSpPr>
          <p:cNvPr id="9" name="CuadroTexto 8"/>
          <p:cNvSpPr txBox="1"/>
          <p:nvPr/>
        </p:nvSpPr>
        <p:spPr>
          <a:xfrm>
            <a:off x="3672635" y="1293094"/>
            <a:ext cx="7831266" cy="3139321"/>
          </a:xfrm>
          <a:prstGeom prst="rect">
            <a:avLst/>
          </a:prstGeom>
          <a:noFill/>
        </p:spPr>
        <p:txBody>
          <a:bodyPr wrap="square" rtlCol="0">
            <a:spAutoFit/>
          </a:bodyPr>
          <a:lstStyle/>
          <a:p>
            <a:pPr algn="just"/>
            <a:r>
              <a:rPr lang="es-ES" dirty="0"/>
              <a:t>Gasto para financiar el coste de los equipos adquiridos, alquilados o arrendados por el beneficiario. </a:t>
            </a:r>
          </a:p>
          <a:p>
            <a:pPr algn="just"/>
            <a:endParaRPr lang="es-ES" dirty="0"/>
          </a:p>
          <a:p>
            <a:pPr algn="just"/>
            <a:r>
              <a:rPr lang="es-ES" dirty="0"/>
              <a:t>Serán coste directo del proyecto siempre y cuando exista una relación directa entre el equipamiento y los objetivos de la operación, de acuerdo con lo establecido en el formulario de candidatura aprobado y se acredite su uso exclusivo para la actividad.</a:t>
            </a:r>
          </a:p>
          <a:p>
            <a:pPr algn="just"/>
            <a:endParaRPr lang="es-ES_tradnl" dirty="0"/>
          </a:p>
          <a:p>
            <a:pPr algn="just"/>
            <a:r>
              <a:rPr lang="es-ES_tradnl" dirty="0"/>
              <a:t>Art. 7 del Reglamento Delegado (UE): </a:t>
            </a:r>
          </a:p>
          <a:p>
            <a:endParaRPr lang="es-ES_tradnl" i="1" dirty="0"/>
          </a:p>
          <a:p>
            <a:endParaRPr lang="es-ES" i="1" dirty="0"/>
          </a:p>
        </p:txBody>
      </p:sp>
      <p:graphicFrame>
        <p:nvGraphicFramePr>
          <p:cNvPr id="10" name="Tabla 9"/>
          <p:cNvGraphicFramePr>
            <a:graphicFrameLocks noGrp="1"/>
          </p:cNvGraphicFramePr>
          <p:nvPr>
            <p:extLst>
              <p:ext uri="{D42A27DB-BD31-4B8C-83A1-F6EECF244321}">
                <p14:modId xmlns:p14="http://schemas.microsoft.com/office/powerpoint/2010/main" val="4081740807"/>
              </p:ext>
            </p:extLst>
          </p:nvPr>
        </p:nvGraphicFramePr>
        <p:xfrm>
          <a:off x="3787360" y="3494176"/>
          <a:ext cx="5958219" cy="2560320"/>
        </p:xfrm>
        <a:graphic>
          <a:graphicData uri="http://schemas.openxmlformats.org/drawingml/2006/table">
            <a:tbl>
              <a:tblPr firstRow="1" bandRow="1">
                <a:tableStyleId>{5C22544A-7EE6-4342-B048-85BDC9FD1C3A}</a:tableStyleId>
              </a:tblPr>
              <a:tblGrid>
                <a:gridCol w="5958219">
                  <a:extLst>
                    <a:ext uri="{9D8B030D-6E8A-4147-A177-3AD203B41FA5}">
                      <a16:colId xmlns:a16="http://schemas.microsoft.com/office/drawing/2014/main" xmlns="" val="20000"/>
                    </a:ext>
                  </a:extLst>
                </a:gridCol>
              </a:tblGrid>
              <a:tr h="1971258">
                <a:tc>
                  <a:txBody>
                    <a:bodyPr/>
                    <a:lstStyle/>
                    <a:p>
                      <a:pPr marL="800100" lvl="1" indent="-342900" algn="just">
                        <a:spcAft>
                          <a:spcPts val="0"/>
                        </a:spcAft>
                        <a:buFont typeface="+mj-lt"/>
                        <a:buAutoNum type="alphaLcPeriod"/>
                      </a:pPr>
                      <a:r>
                        <a:rPr lang="es-ES" sz="1800" b="0" dirty="0">
                          <a:solidFill>
                            <a:schemeClr val="tx1"/>
                          </a:solidFill>
                          <a:effectLst/>
                          <a:latin typeface="+mn-lt"/>
                          <a:ea typeface="Times New Roman" panose="02020603050405020304" pitchFamily="18" charset="0"/>
                          <a:cs typeface="Times New Roman" panose="02020603050405020304" pitchFamily="18" charset="0"/>
                        </a:rPr>
                        <a:t>equipo de oficina</a:t>
                      </a:r>
                    </a:p>
                    <a:p>
                      <a:pPr marL="800100" lvl="1" indent="-342900" algn="just">
                        <a:spcAft>
                          <a:spcPts val="0"/>
                        </a:spcAft>
                        <a:buFont typeface="+mj-lt"/>
                        <a:buAutoNum type="alphaLcPeriod"/>
                      </a:pPr>
                      <a:r>
                        <a:rPr lang="es-ES" sz="1800" b="0" dirty="0">
                          <a:solidFill>
                            <a:schemeClr val="tx1"/>
                          </a:solidFill>
                          <a:effectLst/>
                          <a:latin typeface="+mn-lt"/>
                          <a:ea typeface="Times New Roman" panose="02020603050405020304" pitchFamily="18" charset="0"/>
                          <a:cs typeface="Times New Roman" panose="02020603050405020304" pitchFamily="18" charset="0"/>
                        </a:rPr>
                        <a:t>equipos y programas informáticos</a:t>
                      </a:r>
                    </a:p>
                    <a:p>
                      <a:pPr marL="800100" lvl="1" indent="-342900" algn="just">
                        <a:spcAft>
                          <a:spcPts val="0"/>
                        </a:spcAft>
                        <a:buFont typeface="+mj-lt"/>
                        <a:buAutoNum type="alphaLcPeriod"/>
                      </a:pPr>
                      <a:r>
                        <a:rPr lang="es-ES" sz="1800" b="0" dirty="0">
                          <a:solidFill>
                            <a:schemeClr val="tx1"/>
                          </a:solidFill>
                          <a:effectLst/>
                          <a:latin typeface="+mn-lt"/>
                          <a:ea typeface="Times New Roman" panose="02020603050405020304" pitchFamily="18" charset="0"/>
                          <a:cs typeface="Times New Roman" panose="02020603050405020304" pitchFamily="18" charset="0"/>
                        </a:rPr>
                        <a:t>mobiliario y accesorios</a:t>
                      </a:r>
                    </a:p>
                    <a:p>
                      <a:pPr marL="800100" lvl="1" indent="-342900" algn="just">
                        <a:spcAft>
                          <a:spcPts val="0"/>
                        </a:spcAft>
                        <a:buFont typeface="+mj-lt"/>
                        <a:buAutoNum type="alphaLcPeriod"/>
                      </a:pPr>
                      <a:r>
                        <a:rPr lang="es-ES" sz="1800" b="0" dirty="0">
                          <a:solidFill>
                            <a:schemeClr val="tx1"/>
                          </a:solidFill>
                          <a:effectLst/>
                          <a:latin typeface="+mn-lt"/>
                          <a:ea typeface="Times New Roman" panose="02020603050405020304" pitchFamily="18" charset="0"/>
                          <a:cs typeface="Times New Roman" panose="02020603050405020304" pitchFamily="18" charset="0"/>
                        </a:rPr>
                        <a:t>material de laboratorio</a:t>
                      </a:r>
                    </a:p>
                    <a:p>
                      <a:pPr marL="800100" lvl="1" indent="-342900" algn="just">
                        <a:spcAft>
                          <a:spcPts val="0"/>
                        </a:spcAft>
                        <a:buFont typeface="+mj-lt"/>
                        <a:buAutoNum type="alphaLcPeriod"/>
                      </a:pPr>
                      <a:r>
                        <a:rPr lang="es-ES" sz="1800" b="0" dirty="0">
                          <a:solidFill>
                            <a:schemeClr val="tx1"/>
                          </a:solidFill>
                          <a:effectLst/>
                          <a:latin typeface="+mn-lt"/>
                          <a:ea typeface="Times New Roman" panose="02020603050405020304" pitchFamily="18" charset="0"/>
                          <a:cs typeface="Times New Roman" panose="02020603050405020304" pitchFamily="18" charset="0"/>
                        </a:rPr>
                        <a:t>máquinas e instrumentos</a:t>
                      </a:r>
                    </a:p>
                    <a:p>
                      <a:pPr marL="800100" lvl="1" indent="-342900" algn="just">
                        <a:spcAft>
                          <a:spcPts val="0"/>
                        </a:spcAft>
                        <a:buFont typeface="+mj-lt"/>
                        <a:buAutoNum type="alphaLcPeriod"/>
                      </a:pPr>
                      <a:r>
                        <a:rPr lang="es-ES" sz="1800" b="0" dirty="0">
                          <a:solidFill>
                            <a:schemeClr val="tx1"/>
                          </a:solidFill>
                          <a:effectLst/>
                          <a:latin typeface="+mn-lt"/>
                          <a:ea typeface="Times New Roman" panose="02020603050405020304" pitchFamily="18" charset="0"/>
                          <a:cs typeface="Times New Roman" panose="02020603050405020304" pitchFamily="18" charset="0"/>
                        </a:rPr>
                        <a:t>herramientas y dispositivos</a:t>
                      </a:r>
                    </a:p>
                    <a:p>
                      <a:pPr marL="800100" lvl="1" indent="-342900" algn="just">
                        <a:spcAft>
                          <a:spcPts val="0"/>
                        </a:spcAft>
                        <a:buFont typeface="+mj-lt"/>
                        <a:buAutoNum type="alphaLcPeriod"/>
                      </a:pPr>
                      <a:r>
                        <a:rPr lang="es-ES" sz="1800" b="0" dirty="0">
                          <a:solidFill>
                            <a:schemeClr val="tx1"/>
                          </a:solidFill>
                          <a:effectLst/>
                          <a:latin typeface="+mn-lt"/>
                          <a:ea typeface="Times New Roman" panose="02020603050405020304" pitchFamily="18" charset="0"/>
                          <a:cs typeface="Times New Roman" panose="02020603050405020304" pitchFamily="18" charset="0"/>
                        </a:rPr>
                        <a:t>vehículos profesionales específicos, </a:t>
                      </a:r>
                      <a:r>
                        <a:rPr lang="es-ES" sz="1800" b="0" kern="1200" dirty="0">
                          <a:solidFill>
                            <a:schemeClr val="tx1"/>
                          </a:solidFill>
                          <a:effectLst/>
                          <a:latin typeface="+mn-lt"/>
                          <a:ea typeface="Times New Roman" panose="02020603050405020304" pitchFamily="18" charset="0"/>
                          <a:cs typeface="Times New Roman" panose="02020603050405020304" pitchFamily="18" charset="0"/>
                        </a:rPr>
                        <a:t>de acuerdo con la naturaleza de la operación. </a:t>
                      </a:r>
                    </a:p>
                    <a:p>
                      <a:pPr marL="800100" lvl="1" indent="-342900" algn="just">
                        <a:spcAft>
                          <a:spcPts val="0"/>
                        </a:spcAft>
                        <a:buFont typeface="+mj-lt"/>
                        <a:buAutoNum type="alphaLcPeriod"/>
                      </a:pPr>
                      <a:r>
                        <a:rPr lang="es-ES" sz="1800" b="0" dirty="0">
                          <a:solidFill>
                            <a:schemeClr val="tx1"/>
                          </a:solidFill>
                          <a:effectLst/>
                          <a:latin typeface="+mn-lt"/>
                          <a:ea typeface="Times New Roman" panose="02020603050405020304" pitchFamily="18" charset="0"/>
                          <a:cs typeface="Times New Roman" panose="02020603050405020304" pitchFamily="18" charset="0"/>
                        </a:rPr>
                        <a:t>otros equipos específicos necesarios</a:t>
                      </a:r>
                    </a:p>
                  </a:txBody>
                  <a:tcPr>
                    <a:solidFill>
                      <a:schemeClr val="bg2"/>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2911585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4.</a:t>
                      </a:r>
                      <a:r>
                        <a:rPr lang="es-ES_tradnl" baseline="0" dirty="0">
                          <a:solidFill>
                            <a:srgbClr val="002060"/>
                          </a:solidFill>
                        </a:rPr>
                        <a:t> </a:t>
                      </a:r>
                      <a:r>
                        <a:rPr lang="es-ES_tradnl" dirty="0">
                          <a:solidFill>
                            <a:srgbClr val="002060"/>
                          </a:solidFill>
                        </a:rPr>
                        <a:t>GASTOS DE</a:t>
                      </a:r>
                      <a:r>
                        <a:rPr lang="es-ES_tradnl" baseline="0" dirty="0">
                          <a:solidFill>
                            <a:srgbClr val="002060"/>
                          </a:solidFill>
                        </a:rPr>
                        <a:t> EQUIPAMIENTO</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2968814588"/>
              </p:ext>
            </p:extLst>
          </p:nvPr>
        </p:nvGraphicFramePr>
        <p:xfrm>
          <a:off x="3709579" y="1322642"/>
          <a:ext cx="7812794" cy="4302760"/>
        </p:xfrm>
        <a:graphic>
          <a:graphicData uri="http://schemas.openxmlformats.org/drawingml/2006/table">
            <a:tbl>
              <a:tblPr firstRow="1" bandRow="1">
                <a:tableStyleId>{5C22544A-7EE6-4342-B048-85BDC9FD1C3A}</a:tableStyleId>
              </a:tblPr>
              <a:tblGrid>
                <a:gridCol w="1464899">
                  <a:extLst>
                    <a:ext uri="{9D8B030D-6E8A-4147-A177-3AD203B41FA5}">
                      <a16:colId xmlns:a16="http://schemas.microsoft.com/office/drawing/2014/main" xmlns="" val="20000"/>
                    </a:ext>
                  </a:extLst>
                </a:gridCol>
                <a:gridCol w="6347895">
                  <a:extLst>
                    <a:ext uri="{9D8B030D-6E8A-4147-A177-3AD203B41FA5}">
                      <a16:colId xmlns:a16="http://schemas.microsoft.com/office/drawing/2014/main" xmlns="" val="20001"/>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b="1" dirty="0">
                          <a:solidFill>
                            <a:srgbClr val="FF9900"/>
                          </a:solidFill>
                        </a:rPr>
                        <a:t>DOCUMENTACIÓN PARA SU JUSTIFICACIÓN:</a:t>
                      </a:r>
                      <a:endParaRPr lang="es-ES" b="1" dirty="0">
                        <a:solidFill>
                          <a:srgbClr val="FF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r h="370840">
                <a:tc>
                  <a:txBody>
                    <a:bodyPr/>
                    <a:lstStyle/>
                    <a:p>
                      <a:r>
                        <a:rPr lang="es-ES" sz="1600" u="none" dirty="0"/>
                        <a:t>Adquisición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lvl="0" indent="-285750">
                        <a:buSzPct val="75000"/>
                        <a:buFont typeface="Courier New" panose="02070309020205020404" pitchFamily="49" charset="0"/>
                        <a:buChar char="o"/>
                      </a:pPr>
                      <a:r>
                        <a:rPr lang="es-ES" sz="1600" dirty="0"/>
                        <a:t>Justificantes de compra y de pago </a:t>
                      </a:r>
                    </a:p>
                    <a:p>
                      <a:pPr marL="285750" lvl="0" indent="-285750">
                        <a:buSzPct val="75000"/>
                        <a:buFont typeface="Courier New" panose="02070309020205020404" pitchFamily="49" charset="0"/>
                        <a:buChar char="o"/>
                      </a:pPr>
                      <a:r>
                        <a:rPr lang="es-ES" sz="1600" dirty="0"/>
                        <a:t>informe en el que se justifique el cumplimiento de los tres requisitos:</a:t>
                      </a:r>
                    </a:p>
                    <a:p>
                      <a:pPr marL="742950" lvl="1" indent="-285750">
                        <a:buSzPct val="75000"/>
                        <a:buFont typeface="Wingdings" panose="05000000000000000000" pitchFamily="2" charset="2"/>
                        <a:buChar char="ü"/>
                      </a:pPr>
                      <a:r>
                        <a:rPr lang="es-ES" sz="1600" dirty="0"/>
                        <a:t>que son necesarias para la ejecución del proyecto </a:t>
                      </a:r>
                    </a:p>
                    <a:p>
                      <a:pPr marL="742950" lvl="1" indent="-285750">
                        <a:buSzPct val="75000"/>
                        <a:buFont typeface="Wingdings" panose="05000000000000000000" pitchFamily="2" charset="2"/>
                        <a:buChar char="ü"/>
                      </a:pPr>
                      <a:r>
                        <a:rPr lang="es-ES" sz="1600" dirty="0"/>
                        <a:t>que se pretende una perdurabilidad del  objeto del proyecto superior al periodo de cofinanciación y como mínimo de 5 años (salvo en los casos en que la vida útil sea inferior).</a:t>
                      </a:r>
                    </a:p>
                    <a:p>
                      <a:pPr marL="742950" lvl="1" indent="-285750">
                        <a:buSzPct val="75000"/>
                        <a:buFont typeface="Wingdings" panose="05000000000000000000" pitchFamily="2" charset="2"/>
                        <a:buChar char="ü"/>
                      </a:pPr>
                      <a:r>
                        <a:rPr lang="es-ES" sz="1600" dirty="0"/>
                        <a:t>que su uso se destina exclusivamente para la realización del proyecto.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370840">
                <a:tc>
                  <a:txBody>
                    <a:bodyPr/>
                    <a:lstStyle/>
                    <a:p>
                      <a:r>
                        <a:rPr lang="es-ES" sz="1600" u="none" dirty="0"/>
                        <a:t>Alquiler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914400" rtl="0" eaLnBrk="1" fontAlgn="auto" latinLnBrk="0" hangingPunct="1">
                        <a:lnSpc>
                          <a:spcPct val="100000"/>
                        </a:lnSpc>
                        <a:spcBef>
                          <a:spcPts val="0"/>
                        </a:spcBef>
                        <a:spcAft>
                          <a:spcPts val="0"/>
                        </a:spcAft>
                        <a:buClrTx/>
                        <a:buSzPct val="75000"/>
                        <a:buFont typeface="Courier New" panose="02070309020205020404" pitchFamily="49" charset="0"/>
                        <a:buChar char="o"/>
                        <a:tabLst/>
                        <a:defRPr/>
                      </a:pPr>
                      <a:r>
                        <a:rPr lang="es-ES" sz="1600" dirty="0"/>
                        <a:t>Factura de alquiler y justificante del pago y, en su caso, el contrato.</a:t>
                      </a:r>
                    </a:p>
                    <a:p>
                      <a:pPr marL="285750" marR="0" lvl="0" indent="-285750" algn="l" defTabSz="914400" rtl="0" eaLnBrk="1" fontAlgn="auto" latinLnBrk="0" hangingPunct="1">
                        <a:lnSpc>
                          <a:spcPct val="100000"/>
                        </a:lnSpc>
                        <a:spcBef>
                          <a:spcPts val="0"/>
                        </a:spcBef>
                        <a:spcAft>
                          <a:spcPts val="0"/>
                        </a:spcAft>
                        <a:buClrTx/>
                        <a:buSzPct val="75000"/>
                        <a:buFont typeface="Courier New" panose="02070309020205020404" pitchFamily="49" charset="0"/>
                        <a:buChar char="o"/>
                        <a:tabLst/>
                        <a:defRPr/>
                      </a:pPr>
                      <a:r>
                        <a:rPr lang="es-ES" sz="1600" kern="1200" dirty="0">
                          <a:solidFill>
                            <a:schemeClr val="dk1"/>
                          </a:solidFill>
                          <a:effectLst/>
                          <a:latin typeface="+mn-lt"/>
                          <a:ea typeface="+mn-ea"/>
                          <a:cs typeface="+mn-cs"/>
                        </a:rPr>
                        <a:t>No se admitirán facturas de alquiler de equipamiento cuyo valor de mercado sea inferior al precio del citado alquiler.</a:t>
                      </a:r>
                      <a:endParaRPr lang="es-ES" sz="1600"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370840">
                <a:tc>
                  <a:txBody>
                    <a:bodyPr/>
                    <a:lstStyle/>
                    <a:p>
                      <a:r>
                        <a:rPr lang="es-ES" sz="1600" u="none" dirty="0"/>
                        <a:t>Amortización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lvl="0" indent="-285750">
                        <a:buSzPct val="75000"/>
                        <a:buFont typeface="Courier New" panose="02070309020205020404" pitchFamily="49" charset="0"/>
                        <a:buChar char="o"/>
                      </a:pPr>
                      <a:r>
                        <a:rPr lang="es-ES" sz="1600" dirty="0"/>
                        <a:t>documentos justificativos del gasto y pago de la compra;</a:t>
                      </a:r>
                    </a:p>
                    <a:p>
                      <a:pPr marL="285750" lvl="0" indent="-285750">
                        <a:buSzPct val="75000"/>
                        <a:buFont typeface="Courier New" panose="02070309020205020404" pitchFamily="49" charset="0"/>
                        <a:buChar char="o"/>
                      </a:pPr>
                      <a:r>
                        <a:rPr lang="es-ES" sz="1600" kern="1200" dirty="0">
                          <a:solidFill>
                            <a:schemeClr val="dk1"/>
                          </a:solidFill>
                          <a:latin typeface="+mn-lt"/>
                          <a:ea typeface="+mn-ea"/>
                          <a:cs typeface="+mn-cs"/>
                        </a:rPr>
                        <a:t>cuadro financiero de amortización</a:t>
                      </a:r>
                    </a:p>
                    <a:p>
                      <a:pPr marL="285750" lvl="0" indent="-285750">
                        <a:buSzPct val="75000"/>
                        <a:buFont typeface="Courier New" panose="02070309020205020404" pitchFamily="49" charset="0"/>
                        <a:buChar char="o"/>
                      </a:pPr>
                      <a:r>
                        <a:rPr lang="es-ES" sz="1600" kern="1200" dirty="0">
                          <a:solidFill>
                            <a:schemeClr val="dk1"/>
                          </a:solidFill>
                          <a:latin typeface="+mn-lt"/>
                          <a:ea typeface="+mn-ea"/>
                          <a:cs typeface="+mn-cs"/>
                        </a:rPr>
                        <a:t>declaración de que en la adquisición del equipamiento no se han utilizado subvenciones nacionales o comunitarias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bl>
          </a:graphicData>
        </a:graphic>
      </p:graphicFrame>
      <p:graphicFrame>
        <p:nvGraphicFramePr>
          <p:cNvPr id="11" name="Tabla 10"/>
          <p:cNvGraphicFramePr>
            <a:graphicFrameLocks noGrp="1"/>
          </p:cNvGraphicFramePr>
          <p:nvPr>
            <p:extLst>
              <p:ext uri="{D42A27DB-BD31-4B8C-83A1-F6EECF244321}">
                <p14:modId xmlns:p14="http://schemas.microsoft.com/office/powerpoint/2010/main" val="3593855929"/>
              </p:ext>
            </p:extLst>
          </p:nvPr>
        </p:nvGraphicFramePr>
        <p:xfrm>
          <a:off x="3709579" y="5712866"/>
          <a:ext cx="7812794" cy="432780"/>
        </p:xfrm>
        <a:graphic>
          <a:graphicData uri="http://schemas.openxmlformats.org/drawingml/2006/table">
            <a:tbl>
              <a:tblPr firstRow="1" bandRow="1">
                <a:tableStyleId>{5C22544A-7EE6-4342-B048-85BDC9FD1C3A}</a:tableStyleId>
              </a:tblPr>
              <a:tblGrid>
                <a:gridCol w="7812794">
                  <a:extLst>
                    <a:ext uri="{9D8B030D-6E8A-4147-A177-3AD203B41FA5}">
                      <a16:colId xmlns:a16="http://schemas.microsoft.com/office/drawing/2014/main" xmlns="" val="20000"/>
                    </a:ext>
                  </a:extLst>
                </a:gridCol>
              </a:tblGrid>
              <a:tr h="4327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kern="1200" dirty="0">
                          <a:solidFill>
                            <a:schemeClr val="tx1"/>
                          </a:solidFill>
                          <a:effectLst/>
                          <a:latin typeface="+mn-lt"/>
                          <a:ea typeface="+mn-ea"/>
                          <a:cs typeface="+mn-cs"/>
                        </a:rPr>
                        <a:t>No</a:t>
                      </a:r>
                      <a:r>
                        <a:rPr lang="es-ES" sz="1600" b="0" kern="1200" baseline="0" dirty="0">
                          <a:solidFill>
                            <a:schemeClr val="tx1"/>
                          </a:solidFill>
                          <a:effectLst/>
                          <a:latin typeface="+mn-lt"/>
                          <a:ea typeface="+mn-ea"/>
                          <a:cs typeface="+mn-cs"/>
                        </a:rPr>
                        <a:t> </a:t>
                      </a:r>
                      <a:r>
                        <a:rPr lang="es-ES" sz="1600" b="0" kern="1200" dirty="0">
                          <a:solidFill>
                            <a:schemeClr val="tx1"/>
                          </a:solidFill>
                          <a:effectLst/>
                          <a:latin typeface="+mn-lt"/>
                          <a:ea typeface="+mn-ea"/>
                          <a:cs typeface="+mn-cs"/>
                        </a:rPr>
                        <a:t>es subvencionable la adquisición de equipos de segunda mano.</a:t>
                      </a:r>
                      <a:endParaRPr lang="es-ES" sz="1600" b="0" dirty="0">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3506802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2415950403"/>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5.</a:t>
                      </a:r>
                      <a:r>
                        <a:rPr lang="es-ES_tradnl" baseline="0" dirty="0">
                          <a:solidFill>
                            <a:srgbClr val="002060"/>
                          </a:solidFill>
                        </a:rPr>
                        <a:t> </a:t>
                      </a:r>
                      <a:r>
                        <a:rPr lang="es-ES_tradnl" dirty="0">
                          <a:solidFill>
                            <a:srgbClr val="002060"/>
                          </a:solidFill>
                        </a:rPr>
                        <a:t>GASTOS DE</a:t>
                      </a:r>
                      <a:r>
                        <a:rPr lang="es-ES_tradnl" baseline="0" dirty="0">
                          <a:solidFill>
                            <a:srgbClr val="002060"/>
                          </a:solidFill>
                        </a:rPr>
                        <a:t> OFICINA Y ADMINISTRATIVOS</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sp>
        <p:nvSpPr>
          <p:cNvPr id="9" name="CuadroTexto 8"/>
          <p:cNvSpPr txBox="1"/>
          <p:nvPr/>
        </p:nvSpPr>
        <p:spPr>
          <a:xfrm>
            <a:off x="3672635" y="1293094"/>
            <a:ext cx="7831266" cy="1200329"/>
          </a:xfrm>
          <a:prstGeom prst="rect">
            <a:avLst/>
          </a:prstGeom>
          <a:noFill/>
        </p:spPr>
        <p:txBody>
          <a:bodyPr wrap="square" rtlCol="0">
            <a:spAutoFit/>
          </a:bodyPr>
          <a:lstStyle/>
          <a:p>
            <a:pPr algn="just"/>
            <a:r>
              <a:rPr lang="es-ES_tradnl" dirty="0"/>
              <a:t>De los contemplados en el Art. 4 del Reglamento Delegado (UE) 481/2014, se considerarán en esta categoría los siguientes gastos:</a:t>
            </a:r>
          </a:p>
          <a:p>
            <a:endParaRPr lang="es-ES_tradnl" i="1" dirty="0"/>
          </a:p>
          <a:p>
            <a:endParaRPr lang="es-ES" i="1" dirty="0"/>
          </a:p>
        </p:txBody>
      </p:sp>
      <p:graphicFrame>
        <p:nvGraphicFramePr>
          <p:cNvPr id="10" name="Tabla 9"/>
          <p:cNvGraphicFramePr>
            <a:graphicFrameLocks noGrp="1"/>
          </p:cNvGraphicFramePr>
          <p:nvPr>
            <p:extLst>
              <p:ext uri="{D42A27DB-BD31-4B8C-83A1-F6EECF244321}">
                <p14:modId xmlns:p14="http://schemas.microsoft.com/office/powerpoint/2010/main" val="286005923"/>
              </p:ext>
            </p:extLst>
          </p:nvPr>
        </p:nvGraphicFramePr>
        <p:xfrm>
          <a:off x="3782364" y="1957205"/>
          <a:ext cx="7559891" cy="1310640"/>
        </p:xfrm>
        <a:graphic>
          <a:graphicData uri="http://schemas.openxmlformats.org/drawingml/2006/table">
            <a:tbl>
              <a:tblPr firstRow="1" bandRow="1">
                <a:tableStyleId>{5C22544A-7EE6-4342-B048-85BDC9FD1C3A}</a:tableStyleId>
              </a:tblPr>
              <a:tblGrid>
                <a:gridCol w="7559891">
                  <a:extLst>
                    <a:ext uri="{9D8B030D-6E8A-4147-A177-3AD203B41FA5}">
                      <a16:colId xmlns:a16="http://schemas.microsoft.com/office/drawing/2014/main" xmlns="" val="20000"/>
                    </a:ext>
                  </a:extLst>
                </a:gridCol>
              </a:tblGrid>
              <a:tr h="370840">
                <a:tc>
                  <a:txBody>
                    <a:bodyPr/>
                    <a:lstStyle/>
                    <a:p>
                      <a:pPr marL="800100" lvl="1" indent="-342900" algn="just">
                        <a:spcAft>
                          <a:spcPts val="0"/>
                        </a:spcAft>
                        <a:buFont typeface="+mj-lt"/>
                        <a:buAutoNum type="alphaLcPeriod"/>
                      </a:pPr>
                      <a:r>
                        <a:rPr lang="es-ES" sz="1600" b="0" dirty="0">
                          <a:solidFill>
                            <a:schemeClr val="tx1"/>
                          </a:solidFill>
                          <a:effectLst/>
                          <a:latin typeface="+mn-lt"/>
                          <a:ea typeface="Times New Roman" panose="02020603050405020304" pitchFamily="18" charset="0"/>
                          <a:cs typeface="Times New Roman" panose="02020603050405020304" pitchFamily="18" charset="0"/>
                        </a:rPr>
                        <a:t>gastos bancarios por la apertura y administración de la cuenta (si la ejecución de una operación exige la apertura de una cuenta independiente).</a:t>
                      </a:r>
                    </a:p>
                    <a:p>
                      <a:pPr marL="800100" lvl="1" indent="-342900" algn="just">
                        <a:spcAft>
                          <a:spcPts val="0"/>
                        </a:spcAft>
                        <a:buFont typeface="+mj-lt"/>
                        <a:buAutoNum type="alphaLcPeriod"/>
                      </a:pPr>
                      <a:r>
                        <a:rPr lang="es-ES" sz="1600" b="0" dirty="0">
                          <a:solidFill>
                            <a:schemeClr val="tx1"/>
                          </a:solidFill>
                          <a:effectLst/>
                          <a:latin typeface="+mn-lt"/>
                          <a:ea typeface="Times New Roman" panose="02020603050405020304" pitchFamily="18" charset="0"/>
                          <a:cs typeface="Times New Roman" panose="02020603050405020304" pitchFamily="18" charset="0"/>
                        </a:rPr>
                        <a:t>gastos de transacciones financieras transnacionales.</a:t>
                      </a:r>
                    </a:p>
                    <a:p>
                      <a:pPr marL="800100" lvl="1" indent="-342900" algn="just">
                        <a:spcAft>
                          <a:spcPts val="0"/>
                        </a:spcAft>
                        <a:buFont typeface="+mj-lt"/>
                        <a:buAutoNum type="alphaLcPeriod"/>
                      </a:pPr>
                      <a:r>
                        <a:rPr lang="es-ES" sz="1600" b="0" dirty="0">
                          <a:solidFill>
                            <a:schemeClr val="tx1"/>
                          </a:solidFill>
                          <a:effectLst/>
                          <a:latin typeface="+mn-lt"/>
                          <a:ea typeface="Times New Roman" panose="02020603050405020304" pitchFamily="18" charset="0"/>
                          <a:cs typeface="Times New Roman" panose="02020603050405020304" pitchFamily="18" charset="0"/>
                        </a:rPr>
                        <a:t>gastos de alquiler de oficina siempre (si</a:t>
                      </a:r>
                      <a:r>
                        <a:rPr lang="es-ES" sz="1600" b="0" baseline="0" dirty="0">
                          <a:solidFill>
                            <a:schemeClr val="tx1"/>
                          </a:solidFill>
                          <a:effectLst/>
                          <a:latin typeface="+mn-lt"/>
                          <a:ea typeface="Times New Roman" panose="02020603050405020304" pitchFamily="18" charset="0"/>
                          <a:cs typeface="Times New Roman" panose="02020603050405020304" pitchFamily="18" charset="0"/>
                        </a:rPr>
                        <a:t> </a:t>
                      </a:r>
                      <a:r>
                        <a:rPr lang="es-ES" sz="1600" b="0" dirty="0">
                          <a:solidFill>
                            <a:schemeClr val="tx1"/>
                          </a:solidFill>
                          <a:effectLst/>
                          <a:latin typeface="+mn-lt"/>
                          <a:ea typeface="Times New Roman" panose="02020603050405020304" pitchFamily="18" charset="0"/>
                          <a:cs typeface="Times New Roman" panose="02020603050405020304" pitchFamily="18" charset="0"/>
                        </a:rPr>
                        <a:t>se demuestra su uso exclusivo para el proyecto así como su vinculación directa). </a:t>
                      </a:r>
                    </a:p>
                  </a:txBody>
                  <a:tcPr>
                    <a:solidFill>
                      <a:schemeClr val="bg2"/>
                    </a:solidFill>
                  </a:tcPr>
                </a:tc>
                <a:extLst>
                  <a:ext uri="{0D108BD9-81ED-4DB2-BD59-A6C34878D82A}">
                    <a16:rowId xmlns:a16="http://schemas.microsoft.com/office/drawing/2014/main" xmlns="" val="10000"/>
                  </a:ext>
                </a:extLst>
              </a:tr>
            </a:tbl>
          </a:graphicData>
        </a:graphic>
      </p:graphicFrame>
      <p:sp>
        <p:nvSpPr>
          <p:cNvPr id="11" name="CuadroTexto 10"/>
          <p:cNvSpPr txBox="1"/>
          <p:nvPr/>
        </p:nvSpPr>
        <p:spPr>
          <a:xfrm>
            <a:off x="3782364" y="3376024"/>
            <a:ext cx="7945810" cy="2831544"/>
          </a:xfrm>
          <a:prstGeom prst="rect">
            <a:avLst/>
          </a:prstGeom>
          <a:noFill/>
          <a:ln w="3175">
            <a:solidFill>
              <a:schemeClr val="tx1"/>
            </a:solidFill>
          </a:ln>
        </p:spPr>
        <p:txBody>
          <a:bodyPr wrap="square" rtlCol="0">
            <a:spAutoFit/>
          </a:bodyPr>
          <a:lstStyle/>
          <a:p>
            <a:r>
              <a:rPr lang="es-ES_tradnl" b="1" dirty="0">
                <a:solidFill>
                  <a:srgbClr val="FFC000"/>
                </a:solidFill>
              </a:rPr>
              <a:t>DOCUMENTACIÓN PARA SU JUSTIFICACIÓN:</a:t>
            </a:r>
          </a:p>
          <a:p>
            <a:endParaRPr lang="es-ES" sz="800" b="1" dirty="0">
              <a:solidFill>
                <a:srgbClr val="FFC000"/>
              </a:solidFill>
            </a:endParaRPr>
          </a:p>
          <a:p>
            <a:pPr marL="285750" indent="-285750">
              <a:buFont typeface="Arial" panose="020B0604020202020204" pitchFamily="34" charset="0"/>
              <a:buChar char="•"/>
            </a:pPr>
            <a:r>
              <a:rPr lang="es-ES" dirty="0"/>
              <a:t>En caso de </a:t>
            </a:r>
            <a:r>
              <a:rPr lang="es-ES" u="sng" dirty="0"/>
              <a:t>gastos bancarios </a:t>
            </a:r>
            <a:r>
              <a:rPr lang="es-ES" dirty="0"/>
              <a:t>y </a:t>
            </a:r>
            <a:r>
              <a:rPr lang="es-ES" u="sng" dirty="0"/>
              <a:t>transacciones financieras transnacionales:</a:t>
            </a:r>
          </a:p>
          <a:p>
            <a:pPr marL="742950" lvl="1" indent="-285750">
              <a:buSzPct val="75000"/>
              <a:buFont typeface="Courier New" panose="02070309020205020404" pitchFamily="49" charset="0"/>
              <a:buChar char="o"/>
            </a:pPr>
            <a:r>
              <a:rPr lang="es-ES" dirty="0"/>
              <a:t>recibo correspondiente a dichos gastos</a:t>
            </a:r>
          </a:p>
          <a:p>
            <a:pPr marL="742950" lvl="1" indent="-285750">
              <a:buSzPct val="75000"/>
              <a:buFont typeface="Courier New" panose="02070309020205020404" pitchFamily="49" charset="0"/>
              <a:buChar char="o"/>
            </a:pPr>
            <a:r>
              <a:rPr lang="es-ES" dirty="0"/>
              <a:t>comprobante bancario del cargo en cuenta de dichos gastos.</a:t>
            </a:r>
          </a:p>
          <a:p>
            <a:pPr lvl="1">
              <a:buSzPct val="75000"/>
            </a:pPr>
            <a:endParaRPr lang="es-ES" sz="800" dirty="0"/>
          </a:p>
          <a:p>
            <a:pPr marL="285750" indent="-285750">
              <a:buFont typeface="Arial" panose="020B0604020202020204" pitchFamily="34" charset="0"/>
              <a:buChar char="•"/>
            </a:pPr>
            <a:r>
              <a:rPr lang="es-ES" dirty="0"/>
              <a:t>En caso de gastos de </a:t>
            </a:r>
            <a:r>
              <a:rPr lang="es-ES" u="sng" dirty="0"/>
              <a:t>alquiler de oficina</a:t>
            </a:r>
            <a:r>
              <a:rPr lang="es-ES" dirty="0"/>
              <a:t>:</a:t>
            </a:r>
          </a:p>
          <a:p>
            <a:pPr marL="742950" lvl="1" indent="-285750">
              <a:buSzPct val="75000"/>
              <a:buFont typeface="Courier New" panose="02070309020205020404" pitchFamily="49" charset="0"/>
              <a:buChar char="o"/>
            </a:pPr>
            <a:r>
              <a:rPr lang="es-ES" dirty="0"/>
              <a:t>contrato de alquiler donde conste el nombre del proyecto y del Programa.</a:t>
            </a:r>
          </a:p>
          <a:p>
            <a:pPr marL="742950" lvl="1" indent="-285750">
              <a:buSzPct val="75000"/>
              <a:buFont typeface="Courier New" panose="02070309020205020404" pitchFamily="49" charset="0"/>
              <a:buChar char="o"/>
            </a:pPr>
            <a:r>
              <a:rPr lang="es-ES" dirty="0"/>
              <a:t>facturas, recibos y pagos o justificantes mediante documentos contables de valor probatorio equivalente.</a:t>
            </a:r>
          </a:p>
          <a:p>
            <a:pPr marL="742950" lvl="1" indent="-285750">
              <a:buSzPct val="75000"/>
              <a:buFont typeface="Courier New" panose="02070309020205020404" pitchFamily="49" charset="0"/>
              <a:buChar char="o"/>
            </a:pPr>
            <a:r>
              <a:rPr lang="es-ES" dirty="0"/>
              <a:t>declaración que certifique el uso exclusivo de la oficina para el proyecto.</a:t>
            </a:r>
          </a:p>
        </p:txBody>
      </p:sp>
    </p:spTree>
    <p:extLst>
      <p:ext uri="{BB962C8B-B14F-4D97-AF65-F5344CB8AC3E}">
        <p14:creationId xmlns:p14="http://schemas.microsoft.com/office/powerpoint/2010/main" val="1464211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3687228958"/>
              </p:ext>
            </p:extLst>
          </p:nvPr>
        </p:nvGraphicFramePr>
        <p:xfrm>
          <a:off x="3691106" y="794884"/>
          <a:ext cx="8038049" cy="370840"/>
        </p:xfrm>
        <a:graphic>
          <a:graphicData uri="http://schemas.openxmlformats.org/drawingml/2006/table">
            <a:tbl>
              <a:tblPr firstRow="1" bandRow="1">
                <a:tableStyleId>{5C22544A-7EE6-4342-B048-85BDC9FD1C3A}</a:tableStyleId>
              </a:tblPr>
              <a:tblGrid>
                <a:gridCol w="8038049">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6. GASTOS EN</a:t>
                      </a:r>
                      <a:r>
                        <a:rPr lang="es-ES_tradnl" baseline="0" dirty="0">
                          <a:solidFill>
                            <a:srgbClr val="002060"/>
                          </a:solidFill>
                        </a:rPr>
                        <a:t> OBRAS E INFRAESTRUCTURAS DE PEQUEÑA ENVERGADURA</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708268583"/>
              </p:ext>
            </p:extLst>
          </p:nvPr>
        </p:nvGraphicFramePr>
        <p:xfrm>
          <a:off x="3782364" y="1396081"/>
          <a:ext cx="7559891" cy="1463040"/>
        </p:xfrm>
        <a:graphic>
          <a:graphicData uri="http://schemas.openxmlformats.org/drawingml/2006/table">
            <a:tbl>
              <a:tblPr firstRow="1" bandRow="1">
                <a:tableStyleId>{5C22544A-7EE6-4342-B048-85BDC9FD1C3A}</a:tableStyleId>
              </a:tblPr>
              <a:tblGrid>
                <a:gridCol w="7559891">
                  <a:extLst>
                    <a:ext uri="{9D8B030D-6E8A-4147-A177-3AD203B41FA5}">
                      <a16:colId xmlns:a16="http://schemas.microsoft.com/office/drawing/2014/main" xmlns="" val="20000"/>
                    </a:ext>
                  </a:extLst>
                </a:gridCol>
              </a:tblGrid>
              <a:tr h="370840">
                <a:tc>
                  <a:txBody>
                    <a:bodyPr/>
                    <a:lstStyle/>
                    <a:p>
                      <a:pPr marL="457200" lvl="1" indent="0" algn="just">
                        <a:spcAft>
                          <a:spcPts val="0"/>
                        </a:spcAft>
                        <a:buFont typeface="+mj-lt"/>
                        <a:buNone/>
                      </a:pPr>
                      <a:r>
                        <a:rPr lang="es-ES" sz="1800" b="0" dirty="0">
                          <a:solidFill>
                            <a:schemeClr val="tx1"/>
                          </a:solidFill>
                          <a:effectLst/>
                          <a:latin typeface="+mn-lt"/>
                          <a:ea typeface="Times New Roman" panose="02020603050405020304" pitchFamily="18" charset="0"/>
                          <a:cs typeface="Times New Roman" panose="02020603050405020304" pitchFamily="18" charset="0"/>
                        </a:rPr>
                        <a:t>Gastos de ejecución de pequeñas infraestructuras que sean necesarias para la ejecución del proyecto, se acredite su uso exclusivo para el mismo y esté contemplado en el formulario de candidatura.</a:t>
                      </a:r>
                    </a:p>
                    <a:p>
                      <a:pPr marL="457200" lvl="1" indent="0" algn="just">
                        <a:spcAft>
                          <a:spcPts val="0"/>
                        </a:spcAft>
                        <a:buFont typeface="+mj-lt"/>
                        <a:buNone/>
                      </a:pPr>
                      <a:r>
                        <a:rPr lang="es-ES" sz="1800" b="0" kern="1200" dirty="0">
                          <a:solidFill>
                            <a:schemeClr val="tx1"/>
                          </a:solidFill>
                          <a:effectLst/>
                          <a:latin typeface="+mn-lt"/>
                          <a:ea typeface="+mn-ea"/>
                          <a:cs typeface="Times New Roman" panose="02020603050405020304" pitchFamily="18" charset="0"/>
                        </a:rPr>
                        <a:t>Se</a:t>
                      </a:r>
                      <a:r>
                        <a:rPr lang="es-ES" sz="1800" b="0" kern="1200" baseline="0" dirty="0">
                          <a:solidFill>
                            <a:schemeClr val="tx1"/>
                          </a:solidFill>
                          <a:effectLst/>
                          <a:latin typeface="+mn-lt"/>
                          <a:ea typeface="+mn-ea"/>
                          <a:cs typeface="Times New Roman" panose="02020603050405020304" pitchFamily="18" charset="0"/>
                        </a:rPr>
                        <a:t> d</a:t>
                      </a:r>
                      <a:r>
                        <a:rPr lang="es-ES" sz="1800" b="0" kern="1200" dirty="0">
                          <a:solidFill>
                            <a:schemeClr val="tx1"/>
                          </a:solidFill>
                          <a:effectLst/>
                          <a:latin typeface="+mn-lt"/>
                          <a:ea typeface="+mn-ea"/>
                          <a:cs typeface="+mn-cs"/>
                        </a:rPr>
                        <a:t>eberá cumplir con lo establecido en el artículo 69 del Reglamento (UE) nº 1303/2013</a:t>
                      </a:r>
                      <a:r>
                        <a:rPr lang="es-ES" sz="1800" b="0" kern="1200" dirty="0" smtClean="0">
                          <a:solidFill>
                            <a:schemeClr val="tx1"/>
                          </a:solidFill>
                          <a:effectLst/>
                          <a:latin typeface="+mn-lt"/>
                          <a:ea typeface="+mn-ea"/>
                          <a:cs typeface="+mn-cs"/>
                        </a:rPr>
                        <a:t>.</a:t>
                      </a:r>
                      <a:endParaRPr lang="es-ES" b="0" dirty="0">
                        <a:solidFill>
                          <a:schemeClr val="tx1"/>
                        </a:solidFill>
                        <a:effectLst/>
                      </a:endParaRPr>
                    </a:p>
                  </a:txBody>
                  <a:tcPr>
                    <a:solidFill>
                      <a:schemeClr val="bg2"/>
                    </a:solidFill>
                  </a:tcPr>
                </a:tc>
                <a:extLst>
                  <a:ext uri="{0D108BD9-81ED-4DB2-BD59-A6C34878D82A}">
                    <a16:rowId xmlns:a16="http://schemas.microsoft.com/office/drawing/2014/main" xmlns="" val="10000"/>
                  </a:ext>
                </a:extLst>
              </a:tr>
            </a:tbl>
          </a:graphicData>
        </a:graphic>
      </p:graphicFrame>
      <p:sp>
        <p:nvSpPr>
          <p:cNvPr id="11" name="CuadroTexto 10"/>
          <p:cNvSpPr txBox="1"/>
          <p:nvPr/>
        </p:nvSpPr>
        <p:spPr>
          <a:xfrm>
            <a:off x="3823923" y="3027367"/>
            <a:ext cx="7772413" cy="2985433"/>
          </a:xfrm>
          <a:prstGeom prst="rect">
            <a:avLst/>
          </a:prstGeom>
          <a:noFill/>
          <a:ln w="3175">
            <a:solidFill>
              <a:schemeClr val="tx1"/>
            </a:solidFill>
          </a:ln>
        </p:spPr>
        <p:txBody>
          <a:bodyPr wrap="square" rtlCol="0">
            <a:spAutoFit/>
          </a:bodyPr>
          <a:lstStyle/>
          <a:p>
            <a:r>
              <a:rPr lang="es-ES_tradnl" b="1" dirty="0">
                <a:solidFill>
                  <a:srgbClr val="FFC000"/>
                </a:solidFill>
              </a:rPr>
              <a:t>DOCUMENTACIÓN PARA SU JUSTIFICACIÓN:</a:t>
            </a:r>
          </a:p>
          <a:p>
            <a:endParaRPr lang="es-ES" sz="800" b="1" dirty="0">
              <a:solidFill>
                <a:srgbClr val="FFC000"/>
              </a:solidFill>
            </a:endParaRPr>
          </a:p>
          <a:p>
            <a:pPr marL="285750" indent="-285750">
              <a:buFont typeface="Arial" panose="020B0604020202020204" pitchFamily="34" charset="0"/>
              <a:buChar char="•"/>
            </a:pPr>
            <a:r>
              <a:rPr lang="es-ES" dirty="0"/>
              <a:t>Justificantes del gasto y del pago</a:t>
            </a:r>
          </a:p>
          <a:p>
            <a:pPr marL="285750" indent="-285750">
              <a:buFont typeface="Arial" panose="020B0604020202020204" pitchFamily="34" charset="0"/>
              <a:buChar char="•"/>
            </a:pPr>
            <a:r>
              <a:rPr lang="es-ES" dirty="0"/>
              <a:t>Certificaciones de obra, en su caso.</a:t>
            </a:r>
          </a:p>
          <a:p>
            <a:pPr marL="285750" indent="-285750">
              <a:buFont typeface="Arial" panose="020B0604020202020204" pitchFamily="34" charset="0"/>
              <a:buChar char="•"/>
            </a:pPr>
            <a:r>
              <a:rPr lang="es-ES" dirty="0"/>
              <a:t>Informe técnico descriptivo de las infraestructuras realizadas.</a:t>
            </a:r>
          </a:p>
          <a:p>
            <a:pPr marL="285750" indent="-285750">
              <a:buFont typeface="Arial" panose="020B0604020202020204" pitchFamily="34" charset="0"/>
              <a:buChar char="•"/>
            </a:pPr>
            <a:r>
              <a:rPr lang="es-ES" dirty="0"/>
              <a:t>Informe en el que se justifique lo siguiente:</a:t>
            </a:r>
          </a:p>
          <a:p>
            <a:pPr marL="742950" lvl="1" indent="-285750">
              <a:buSzPct val="75000"/>
              <a:buFont typeface="Courier New" panose="02070309020205020404" pitchFamily="49" charset="0"/>
              <a:buChar char="o"/>
            </a:pPr>
            <a:r>
              <a:rPr lang="es-ES" dirty="0"/>
              <a:t>que son necesarias para la ejecución del proyecto </a:t>
            </a:r>
          </a:p>
          <a:p>
            <a:pPr marL="742950" lvl="1" indent="-285750">
              <a:buSzPct val="75000"/>
              <a:buFont typeface="Courier New" panose="02070309020205020404" pitchFamily="49" charset="0"/>
              <a:buChar char="o"/>
            </a:pPr>
            <a:r>
              <a:rPr lang="es-ES" dirty="0"/>
              <a:t>que se pretende una perdurabilidad del  objeto del proyecto superior al periodo de cofinanciación y como mínimo de 5 años (salvo en los casos en que la vida útil sea inferior).</a:t>
            </a:r>
          </a:p>
          <a:p>
            <a:pPr marL="742950" lvl="1" indent="-285750">
              <a:buSzPct val="75000"/>
              <a:buFont typeface="Courier New" panose="02070309020205020404" pitchFamily="49" charset="0"/>
              <a:buChar char="o"/>
            </a:pPr>
            <a:r>
              <a:rPr lang="es-ES" dirty="0"/>
              <a:t>que su uso se destina exclusivamente para la realización del proyecto</a:t>
            </a:r>
            <a:r>
              <a:rPr lang="es-ES" sz="1600" dirty="0"/>
              <a:t>.</a:t>
            </a:r>
          </a:p>
        </p:txBody>
      </p:sp>
    </p:spTree>
    <p:extLst>
      <p:ext uri="{BB962C8B-B14F-4D97-AF65-F5344CB8AC3E}">
        <p14:creationId xmlns:p14="http://schemas.microsoft.com/office/powerpoint/2010/main" val="2992887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2002955780"/>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CONTRATACIONES</a:t>
                      </a:r>
                    </a:p>
                  </a:txBody>
                  <a:tcPr>
                    <a:solidFill>
                      <a:srgbClr val="C8DEF8"/>
                    </a:solidFill>
                  </a:tcPr>
                </a:tc>
                <a:extLst>
                  <a:ext uri="{0D108BD9-81ED-4DB2-BD59-A6C34878D82A}">
                    <a16:rowId xmlns:a16="http://schemas.microsoft.com/office/drawing/2014/main" xmlns="" val="10000"/>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2958496422"/>
              </p:ext>
            </p:extLst>
          </p:nvPr>
        </p:nvGraphicFramePr>
        <p:xfrm>
          <a:off x="3742608" y="1329821"/>
          <a:ext cx="7740009" cy="914400"/>
        </p:xfrm>
        <a:graphic>
          <a:graphicData uri="http://schemas.openxmlformats.org/drawingml/2006/table">
            <a:tbl>
              <a:tblPr firstRow="1" bandRow="1">
                <a:tableStyleId>{5C22544A-7EE6-4342-B048-85BDC9FD1C3A}</a:tableStyleId>
              </a:tblPr>
              <a:tblGrid>
                <a:gridCol w="7740009">
                  <a:extLst>
                    <a:ext uri="{9D8B030D-6E8A-4147-A177-3AD203B41FA5}">
                      <a16:colId xmlns:a16="http://schemas.microsoft.com/office/drawing/2014/main" xmlns="" val="20000"/>
                    </a:ext>
                  </a:extLst>
                </a:gridCol>
              </a:tblGrid>
              <a:tr h="370840">
                <a:tc>
                  <a:txBody>
                    <a:bodyPr/>
                    <a:lstStyle/>
                    <a:p>
                      <a:pPr marL="0" lvl="0" indent="0" algn="just">
                        <a:spcAft>
                          <a:spcPts val="0"/>
                        </a:spcAft>
                        <a:buFont typeface="+mj-lt"/>
                        <a:buNone/>
                      </a:pPr>
                      <a:r>
                        <a:rPr lang="es-ES" sz="1800" b="0" dirty="0">
                          <a:solidFill>
                            <a:schemeClr val="tx1"/>
                          </a:solidFill>
                          <a:effectLst/>
                          <a:latin typeface="+mn-lt"/>
                          <a:ea typeface="Times New Roman" panose="02020603050405020304" pitchFamily="18" charset="0"/>
                          <a:cs typeface="Times New Roman" panose="02020603050405020304" pitchFamily="18" charset="0"/>
                        </a:rPr>
                        <a:t>Sólo podrán contratar aquellas actividades que no puedan realizar por sí mismas o cuya realización por terceros permitan cumplir con los principios de economía, eficacia y eficiencia que toda gestión de fondos públicos exige. </a:t>
                      </a:r>
                    </a:p>
                  </a:txBody>
                  <a:tcPr>
                    <a:solidFill>
                      <a:schemeClr val="bg2"/>
                    </a:solidFill>
                  </a:tcPr>
                </a:tc>
                <a:extLst>
                  <a:ext uri="{0D108BD9-81ED-4DB2-BD59-A6C34878D82A}">
                    <a16:rowId xmlns:a16="http://schemas.microsoft.com/office/drawing/2014/main" xmlns="" val="10000"/>
                  </a:ext>
                </a:extLst>
              </a:tr>
            </a:tbl>
          </a:graphicData>
        </a:graphic>
      </p:graphicFrame>
      <p:sp>
        <p:nvSpPr>
          <p:cNvPr id="5" name="Rectángulo 4"/>
          <p:cNvSpPr/>
          <p:nvPr/>
        </p:nvSpPr>
        <p:spPr>
          <a:xfrm>
            <a:off x="3691108" y="2381814"/>
            <a:ext cx="7944302" cy="3877985"/>
          </a:xfrm>
          <a:prstGeom prst="rect">
            <a:avLst/>
          </a:prstGeom>
        </p:spPr>
        <p:txBody>
          <a:bodyPr wrap="square">
            <a:spAutoFit/>
          </a:bodyPr>
          <a:lstStyle/>
          <a:p>
            <a:r>
              <a:rPr lang="es-ES" dirty="0"/>
              <a:t>Se entenderá que </a:t>
            </a:r>
            <a:r>
              <a:rPr lang="es-ES" u="sng" dirty="0"/>
              <a:t>no puede realizarse una determinada actividad por sí mismos</a:t>
            </a:r>
            <a:r>
              <a:rPr lang="es-ES" dirty="0"/>
              <a:t>:</a:t>
            </a:r>
          </a:p>
          <a:p>
            <a:endParaRPr lang="es-ES" sz="600" dirty="0"/>
          </a:p>
          <a:p>
            <a:pPr marL="285750" indent="-285750">
              <a:buFont typeface="Arial" panose="020B0604020202020204" pitchFamily="34" charset="0"/>
              <a:buChar char="•"/>
            </a:pPr>
            <a:r>
              <a:rPr lang="es-ES" dirty="0"/>
              <a:t>Cuando se contraten con terceros actuaciones que no constituyen el objeto de la actividad cofinanciada, sino un medio para lograrla.</a:t>
            </a:r>
          </a:p>
          <a:p>
            <a:endParaRPr lang="es-ES" sz="600" dirty="0"/>
          </a:p>
          <a:p>
            <a:pPr marL="285750" indent="-285750">
              <a:buFont typeface="Arial" panose="020B0604020202020204" pitchFamily="34" charset="0"/>
              <a:buChar char="•"/>
            </a:pPr>
            <a:r>
              <a:rPr lang="es-ES" dirty="0"/>
              <a:t>Cuando el objeto del contrato no se espera que deba ser realizado personalmente por el beneficiario porque no constituya el objeto de su actividad, o porque no cuente con medios personales o materiales suficientes.</a:t>
            </a:r>
          </a:p>
          <a:p>
            <a:endParaRPr lang="es-ES" sz="600" dirty="0"/>
          </a:p>
          <a:p>
            <a:r>
              <a:rPr lang="es-ES" dirty="0"/>
              <a:t>Se entenderá que </a:t>
            </a:r>
            <a:r>
              <a:rPr lang="es-ES" u="sng" dirty="0"/>
              <a:t>no se cumple con los principios de economía, eficacia y eficiencia </a:t>
            </a:r>
            <a:r>
              <a:rPr lang="es-ES" dirty="0"/>
              <a:t>en los siguientes casos:</a:t>
            </a:r>
          </a:p>
          <a:p>
            <a:endParaRPr lang="es-ES" sz="600" dirty="0"/>
          </a:p>
          <a:p>
            <a:pPr marL="285750" indent="-285750">
              <a:buFont typeface="Arial" panose="020B0604020202020204" pitchFamily="34" charset="0"/>
              <a:buChar char="•"/>
            </a:pPr>
            <a:r>
              <a:rPr lang="es-ES" dirty="0"/>
              <a:t>Subcontratos que aumenten el coste de ejecución de la operación sin un valor añadido.</a:t>
            </a:r>
          </a:p>
          <a:p>
            <a:endParaRPr lang="es-ES" sz="600" dirty="0"/>
          </a:p>
          <a:p>
            <a:pPr marL="285750" indent="-285750">
              <a:buFont typeface="Arial" panose="020B0604020202020204" pitchFamily="34" charset="0"/>
              <a:buChar char="•"/>
            </a:pPr>
            <a:r>
              <a:rPr lang="es-ES" dirty="0"/>
              <a:t>Subcontratos con intermediarios o asesores en los que el pago consista en un porcentaje del coste total de la operación.</a:t>
            </a:r>
          </a:p>
        </p:txBody>
      </p:sp>
    </p:spTree>
    <p:extLst>
      <p:ext uri="{BB962C8B-B14F-4D97-AF65-F5344CB8AC3E}">
        <p14:creationId xmlns:p14="http://schemas.microsoft.com/office/powerpoint/2010/main" val="919801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a:solidFill>
                  <a:srgbClr val="FF9900"/>
                </a:solidFill>
              </a:rPr>
              <a:t>JUSTIFICACIÓN DEL GASTO PAGADO POR CATEGORÍA DE GASTO</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2749978021"/>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NORMATIVA</a:t>
                      </a:r>
                      <a:r>
                        <a:rPr lang="es-ES_tradnl" baseline="0" dirty="0">
                          <a:solidFill>
                            <a:srgbClr val="002060"/>
                          </a:solidFill>
                        </a:rPr>
                        <a:t> EN MATERIA DE </a:t>
                      </a:r>
                      <a:r>
                        <a:rPr lang="es-ES_tradnl" dirty="0">
                          <a:solidFill>
                            <a:srgbClr val="002060"/>
                          </a:solidFill>
                        </a:rPr>
                        <a:t>CONTRATACIÓN</a:t>
                      </a:r>
                    </a:p>
                  </a:txBody>
                  <a:tcPr>
                    <a:solidFill>
                      <a:srgbClr val="C8DEF8"/>
                    </a:solidFill>
                  </a:tcPr>
                </a:tc>
                <a:extLst>
                  <a:ext uri="{0D108BD9-81ED-4DB2-BD59-A6C34878D82A}">
                    <a16:rowId xmlns:a16="http://schemas.microsoft.com/office/drawing/2014/main" xmlns="" val="10000"/>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2695083404"/>
              </p:ext>
            </p:extLst>
          </p:nvPr>
        </p:nvGraphicFramePr>
        <p:xfrm>
          <a:off x="3782364" y="1396081"/>
          <a:ext cx="7740009" cy="1737360"/>
        </p:xfrm>
        <a:graphic>
          <a:graphicData uri="http://schemas.openxmlformats.org/drawingml/2006/table">
            <a:tbl>
              <a:tblPr firstRow="1" bandRow="1">
                <a:tableStyleId>{5C22544A-7EE6-4342-B048-85BDC9FD1C3A}</a:tableStyleId>
              </a:tblPr>
              <a:tblGrid>
                <a:gridCol w="7740009">
                  <a:extLst>
                    <a:ext uri="{9D8B030D-6E8A-4147-A177-3AD203B41FA5}">
                      <a16:colId xmlns:a16="http://schemas.microsoft.com/office/drawing/2014/main" xmlns="" val="20000"/>
                    </a:ext>
                  </a:extLst>
                </a:gridCol>
              </a:tblGrid>
              <a:tr h="370840">
                <a:tc>
                  <a:txBody>
                    <a:bodyPr/>
                    <a:lstStyle/>
                    <a:p>
                      <a:pPr marL="0" lvl="0" indent="0" algn="just">
                        <a:spcAft>
                          <a:spcPts val="0"/>
                        </a:spcAft>
                        <a:buFont typeface="+mj-lt"/>
                        <a:buNone/>
                      </a:pPr>
                      <a:r>
                        <a:rPr lang="es-ES" sz="1800" b="0" dirty="0">
                          <a:solidFill>
                            <a:schemeClr val="tx1"/>
                          </a:solidFill>
                          <a:effectLst/>
                          <a:latin typeface="+mn-lt"/>
                          <a:ea typeface="Times New Roman" panose="02020603050405020304" pitchFamily="18" charset="0"/>
                          <a:cs typeface="Times New Roman" panose="02020603050405020304" pitchFamily="18" charset="0"/>
                        </a:rPr>
                        <a:t>Toda la documentación correspondiente a los procesos de contratación deberá ser conservada, tanto por la entidad contratada como por la entidad contratante, con el fin de facilitar los procesos de auditoría y control. Además, los contratistas deberán comprometerse a facilitar a los organismos responsables de estos procesos toda la documentación relacionada con las actividades contratadas.</a:t>
                      </a:r>
                    </a:p>
                  </a:txBody>
                  <a:tcPr>
                    <a:solidFill>
                      <a:schemeClr val="bg2"/>
                    </a:solidFill>
                  </a:tcPr>
                </a:tc>
                <a:extLst>
                  <a:ext uri="{0D108BD9-81ED-4DB2-BD59-A6C34878D82A}">
                    <a16:rowId xmlns:a16="http://schemas.microsoft.com/office/drawing/2014/main" xmlns="" val="10000"/>
                  </a:ext>
                </a:extLst>
              </a:tr>
            </a:tbl>
          </a:graphicData>
        </a:graphic>
      </p:graphicFrame>
      <p:sp>
        <p:nvSpPr>
          <p:cNvPr id="5" name="Rectángulo 4"/>
          <p:cNvSpPr/>
          <p:nvPr/>
        </p:nvSpPr>
        <p:spPr>
          <a:xfrm>
            <a:off x="3782364" y="3358754"/>
            <a:ext cx="7831266" cy="1046440"/>
          </a:xfrm>
          <a:prstGeom prst="rect">
            <a:avLst/>
          </a:prstGeom>
        </p:spPr>
        <p:txBody>
          <a:bodyPr wrap="square">
            <a:spAutoFit/>
          </a:bodyPr>
          <a:lstStyle/>
          <a:p>
            <a:r>
              <a:rPr lang="es-ES_tradnl" dirty="0"/>
              <a:t>Ver en la Guía Financiera toda la </a:t>
            </a:r>
            <a:r>
              <a:rPr lang="es-ES" dirty="0"/>
              <a:t>documentación a aportar por los beneficiarios relativa al  expediente de contratación, para los beneficiarios de Canarias (tanto si son considerados como “poder adjudicador” como si no).</a:t>
            </a:r>
          </a:p>
          <a:p>
            <a:endParaRPr lang="es-ES" sz="800" dirty="0"/>
          </a:p>
        </p:txBody>
      </p:sp>
    </p:spTree>
    <p:extLst>
      <p:ext uri="{BB962C8B-B14F-4D97-AF65-F5344CB8AC3E}">
        <p14:creationId xmlns:p14="http://schemas.microsoft.com/office/powerpoint/2010/main" val="4189514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032" y="1142999"/>
            <a:ext cx="2834640" cy="4614333"/>
          </a:xfrm>
        </p:spPr>
        <p:txBody>
          <a:bodyPr anchor="ctr">
            <a:normAutofit/>
          </a:bodyPr>
          <a:lstStyle/>
          <a:p>
            <a:pPr algn="ctr"/>
            <a:r>
              <a:rPr lang="es-ES" sz="2800" b="1" dirty="0">
                <a:effectLst>
                  <a:outerShdw blurRad="38100" dist="38100" dir="2700000" algn="tl">
                    <a:srgbClr val="000000">
                      <a:alpha val="43137"/>
                    </a:srgbClr>
                  </a:outerShdw>
                </a:effectLst>
              </a:rPr>
              <a:t>GASTO FEDER FUERA DE LA ZONA DEL PROGRAMA QUE PERTENECE A LA UE</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2377432864"/>
              </p:ext>
            </p:extLst>
          </p:nvPr>
        </p:nvGraphicFramePr>
        <p:xfrm>
          <a:off x="3691107" y="794884"/>
          <a:ext cx="7831266" cy="640080"/>
        </p:xfrm>
        <a:graphic>
          <a:graphicData uri="http://schemas.openxmlformats.org/drawingml/2006/table">
            <a:tbl>
              <a:tblPr firstRow="1" bandRow="1">
                <a:tableStyleId>{5C22544A-7EE6-4342-B048-85BDC9FD1C3A}</a:tableStyleId>
              </a:tblPr>
              <a:tblGrid>
                <a:gridCol w="7831266">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GASTO</a:t>
                      </a:r>
                      <a:r>
                        <a:rPr lang="es-ES_tradnl" baseline="0" dirty="0">
                          <a:solidFill>
                            <a:srgbClr val="002060"/>
                          </a:solidFill>
                        </a:rPr>
                        <a:t> FEDER FUERA DE LA ZONA DEL PROGRAMA QUE PERTENECE A LA UE</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sp>
        <p:nvSpPr>
          <p:cNvPr id="9" name="Rectángulo 8"/>
          <p:cNvSpPr/>
          <p:nvPr/>
        </p:nvSpPr>
        <p:spPr>
          <a:xfrm>
            <a:off x="3691108" y="1680450"/>
            <a:ext cx="7931398" cy="1323439"/>
          </a:xfrm>
          <a:prstGeom prst="rect">
            <a:avLst/>
          </a:prstGeom>
        </p:spPr>
        <p:txBody>
          <a:bodyPr wrap="square">
            <a:spAutoFit/>
          </a:bodyPr>
          <a:lstStyle/>
          <a:p>
            <a:r>
              <a:rPr lang="es-ES" b="1" dirty="0"/>
              <a:t>Normativa:</a:t>
            </a:r>
          </a:p>
          <a:p>
            <a:endParaRPr lang="es-ES" sz="800" dirty="0"/>
          </a:p>
          <a:p>
            <a:pPr marL="285750" indent="-285750">
              <a:buFont typeface="Arial" panose="020B0604020202020204" pitchFamily="34" charset="0"/>
              <a:buChar char="•"/>
            </a:pPr>
            <a:r>
              <a:rPr lang="es-ES" dirty="0"/>
              <a:t>Artículo 70 del Reglamento (UE) Nº 1303/2013.</a:t>
            </a:r>
          </a:p>
          <a:p>
            <a:pPr marL="285750" indent="-285750">
              <a:buFont typeface="Arial" panose="020B0604020202020204" pitchFamily="34" charset="0"/>
              <a:buChar char="•"/>
            </a:pPr>
            <a:r>
              <a:rPr lang="es-ES" dirty="0"/>
              <a:t>Artículo 20 del Reglamento (UE) Nº 1299/2013.</a:t>
            </a:r>
          </a:p>
          <a:p>
            <a:pPr marL="285750" indent="-285750">
              <a:buFont typeface="Arial" panose="020B0604020202020204" pitchFamily="34" charset="0"/>
              <a:buChar char="•"/>
            </a:pPr>
            <a:r>
              <a:rPr lang="es-ES" dirty="0"/>
              <a:t>Artículo 5 Reglamento Delegado (UE) Nº 481/2014.</a:t>
            </a:r>
          </a:p>
        </p:txBody>
      </p:sp>
      <p:sp>
        <p:nvSpPr>
          <p:cNvPr id="10" name="Rectángulo 9"/>
          <p:cNvSpPr/>
          <p:nvPr/>
        </p:nvSpPr>
        <p:spPr>
          <a:xfrm>
            <a:off x="3691108" y="3175657"/>
            <a:ext cx="7931398" cy="2954655"/>
          </a:xfrm>
          <a:prstGeom prst="rect">
            <a:avLst/>
          </a:prstGeom>
        </p:spPr>
        <p:txBody>
          <a:bodyPr wrap="square">
            <a:spAutoFit/>
          </a:bodyPr>
          <a:lstStyle/>
          <a:p>
            <a:r>
              <a:rPr lang="es-ES" dirty="0"/>
              <a:t>Las operaciones por </a:t>
            </a:r>
            <a:r>
              <a:rPr lang="es-ES" b="1" dirty="0"/>
              <a:t>regla general </a:t>
            </a:r>
            <a:r>
              <a:rPr lang="es-ES" dirty="0"/>
              <a:t>estarán ubicadas en la parte de la zona del programa que pertenece a la Unión.</a:t>
            </a:r>
          </a:p>
          <a:p>
            <a:endParaRPr lang="es-ES" dirty="0"/>
          </a:p>
          <a:p>
            <a:r>
              <a:rPr lang="es-ES" dirty="0"/>
              <a:t>Se podrán realizar actuaciones </a:t>
            </a:r>
            <a:r>
              <a:rPr lang="es-ES" b="1" dirty="0"/>
              <a:t>fuera de la parte de la zona del programa </a:t>
            </a:r>
            <a:r>
              <a:rPr lang="es-ES" dirty="0"/>
              <a:t>que pertenece a la Unión Europea, si se cumplan las siguientes </a:t>
            </a:r>
            <a:r>
              <a:rPr lang="es-ES" u="sng" dirty="0"/>
              <a:t>condiciones</a:t>
            </a:r>
            <a:r>
              <a:rPr lang="es-ES" dirty="0" smtClean="0"/>
              <a:t>:</a:t>
            </a:r>
          </a:p>
          <a:p>
            <a:endParaRPr lang="es-ES" sz="600" dirty="0"/>
          </a:p>
          <a:p>
            <a:pPr marL="800100" lvl="1" indent="-342900">
              <a:buFont typeface="+mj-lt"/>
              <a:buAutoNum type="alphaLcParenR"/>
            </a:pPr>
            <a:r>
              <a:rPr lang="es-ES" dirty="0"/>
              <a:t>Que dichas actuaciones redunden en beneficio de la zona del programa.</a:t>
            </a:r>
          </a:p>
          <a:p>
            <a:pPr marL="800100" lvl="1" indent="-342900">
              <a:buFont typeface="+mj-lt"/>
              <a:buAutoNum type="alphaLcParenR"/>
            </a:pPr>
            <a:r>
              <a:rPr lang="es-ES" dirty="0"/>
              <a:t>Que el importe total asignado a dichas actuaciones </a:t>
            </a:r>
            <a:r>
              <a:rPr lang="es-ES" b="1" dirty="0"/>
              <a:t>no exceda del 30% de la ayuda FEDER a nivel de proyecto</a:t>
            </a:r>
            <a:r>
              <a:rPr lang="es-ES" dirty="0"/>
              <a:t>.</a:t>
            </a:r>
          </a:p>
          <a:p>
            <a:pPr marL="800100" lvl="1" indent="-342900">
              <a:buFont typeface="+mj-lt"/>
              <a:buAutoNum type="alphaLcParenR"/>
            </a:pPr>
            <a:r>
              <a:rPr lang="es-ES" dirty="0"/>
              <a:t>Que las autoridades del programa cumplan todas las obligaciones de gestión, control y auditoría respecto a dichos gastos realizados</a:t>
            </a:r>
            <a:r>
              <a:rPr lang="es-ES" dirty="0" smtClean="0"/>
              <a:t>.</a:t>
            </a:r>
            <a:endParaRPr lang="es-ES" sz="1600" dirty="0"/>
          </a:p>
        </p:txBody>
      </p:sp>
    </p:spTree>
    <p:extLst>
      <p:ext uri="{BB962C8B-B14F-4D97-AF65-F5344CB8AC3E}">
        <p14:creationId xmlns:p14="http://schemas.microsoft.com/office/powerpoint/2010/main" val="146216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032" y="1142999"/>
            <a:ext cx="2834640" cy="4614333"/>
          </a:xfrm>
        </p:spPr>
        <p:txBody>
          <a:bodyPr anchor="ctr">
            <a:normAutofit/>
          </a:bodyPr>
          <a:lstStyle/>
          <a:p>
            <a:pPr algn="ctr"/>
            <a:r>
              <a:rPr lang="es-ES" sz="2800" b="1" dirty="0">
                <a:effectLst>
                  <a:outerShdw blurRad="38100" dist="38100" dir="2700000" algn="tl">
                    <a:srgbClr val="000000">
                      <a:alpha val="43137"/>
                    </a:srgbClr>
                  </a:outerShdw>
                </a:effectLst>
              </a:rPr>
              <a:t>GASTO FEDER FUERA DE LA ZONA DEL PROGRAMA QUE PERTENECE A LA UE</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884907595"/>
              </p:ext>
            </p:extLst>
          </p:nvPr>
        </p:nvGraphicFramePr>
        <p:xfrm>
          <a:off x="3542270" y="766120"/>
          <a:ext cx="8155460" cy="376880"/>
        </p:xfrm>
        <a:graphic>
          <a:graphicData uri="http://schemas.openxmlformats.org/drawingml/2006/table">
            <a:tbl>
              <a:tblPr firstRow="1" bandRow="1">
                <a:tableStyleId>{5C22544A-7EE6-4342-B048-85BDC9FD1C3A}</a:tableStyleId>
              </a:tblPr>
              <a:tblGrid>
                <a:gridCol w="8155460">
                  <a:extLst>
                    <a:ext uri="{9D8B030D-6E8A-4147-A177-3AD203B41FA5}">
                      <a16:colId xmlns:a16="http://schemas.microsoft.com/office/drawing/2014/main" xmlns="" val="20000"/>
                    </a:ext>
                  </a:extLst>
                </a:gridCol>
              </a:tblGrid>
              <a:tr h="37688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GASTO</a:t>
                      </a:r>
                      <a:r>
                        <a:rPr lang="es-ES_tradnl" baseline="0" dirty="0">
                          <a:solidFill>
                            <a:srgbClr val="002060"/>
                          </a:solidFill>
                        </a:rPr>
                        <a:t> FEDER FUERA DE LA ZONA DEL PROGRAMA QUE PERTENECE A LA </a:t>
                      </a:r>
                      <a:r>
                        <a:rPr lang="es-ES_tradnl" baseline="0" dirty="0" smtClean="0">
                          <a:solidFill>
                            <a:srgbClr val="002060"/>
                          </a:solidFill>
                        </a:rPr>
                        <a:t>U.E</a:t>
                      </a:r>
                    </a:p>
                  </a:txBody>
                  <a:tcPr>
                    <a:solidFill>
                      <a:srgbClr val="C8DEF8"/>
                    </a:solidFill>
                  </a:tcPr>
                </a:tc>
                <a:extLst>
                  <a:ext uri="{0D108BD9-81ED-4DB2-BD59-A6C34878D82A}">
                    <a16:rowId xmlns:a16="http://schemas.microsoft.com/office/drawing/2014/main" xmlns="" val="10000"/>
                  </a:ext>
                </a:extLst>
              </a:tr>
            </a:tbl>
          </a:graphicData>
        </a:graphic>
      </p:graphicFrame>
      <p:sp>
        <p:nvSpPr>
          <p:cNvPr id="9" name="Rectángulo 8"/>
          <p:cNvSpPr/>
          <p:nvPr/>
        </p:nvSpPr>
        <p:spPr>
          <a:xfrm>
            <a:off x="3572618" y="1254190"/>
            <a:ext cx="8094764" cy="5186035"/>
          </a:xfrm>
          <a:prstGeom prst="rect">
            <a:avLst/>
          </a:prstGeom>
        </p:spPr>
        <p:txBody>
          <a:bodyPr wrap="square">
            <a:spAutoFit/>
          </a:bodyPr>
          <a:lstStyle/>
          <a:p>
            <a:r>
              <a:rPr lang="es-ES" b="1" dirty="0"/>
              <a:t>Principio de ”localización de la operación</a:t>
            </a:r>
            <a:r>
              <a:rPr lang="es-ES" b="1" dirty="0" smtClean="0"/>
              <a:t>”.</a:t>
            </a:r>
          </a:p>
          <a:p>
            <a:endParaRPr lang="es-ES" sz="800" b="1" dirty="0"/>
          </a:p>
          <a:p>
            <a:r>
              <a:rPr lang="es-ES" b="1" dirty="0" smtClean="0"/>
              <a:t>Computan </a:t>
            </a:r>
            <a:r>
              <a:rPr lang="es-ES" b="1" dirty="0"/>
              <a:t>dentro del límite del 30</a:t>
            </a:r>
            <a:r>
              <a:rPr lang="es-ES" b="1" dirty="0" smtClean="0"/>
              <a:t>%:</a:t>
            </a:r>
          </a:p>
          <a:p>
            <a:endParaRPr lang="es-ES" sz="800" b="1" dirty="0"/>
          </a:p>
          <a:p>
            <a:pPr marL="285750" indent="-285750" algn="just">
              <a:buFont typeface="Arial" panose="020B0604020202020204" pitchFamily="34" charset="0"/>
              <a:buChar char="•"/>
            </a:pPr>
            <a:r>
              <a:rPr lang="es-ES" sz="1700" dirty="0" smtClean="0"/>
              <a:t>Gastos </a:t>
            </a:r>
            <a:r>
              <a:rPr lang="es-ES" sz="1700" dirty="0"/>
              <a:t>de bienes materiales (equipamientos e infraestructuras) ubicados en el tercer país participante. </a:t>
            </a:r>
            <a:endParaRPr lang="es-ES" sz="1700" dirty="0" smtClean="0"/>
          </a:p>
          <a:p>
            <a:pPr marL="285750" indent="-285750" algn="just">
              <a:buFont typeface="Arial" panose="020B0604020202020204" pitchFamily="34" charset="0"/>
              <a:buChar char="•"/>
            </a:pPr>
            <a:endParaRPr lang="es-ES" sz="600" dirty="0" smtClean="0"/>
          </a:p>
          <a:p>
            <a:pPr marL="285750" indent="-285750" algn="just">
              <a:buFont typeface="Arial" panose="020B0604020202020204" pitchFamily="34" charset="0"/>
              <a:buChar char="•"/>
            </a:pPr>
            <a:r>
              <a:rPr lang="es-ES" sz="1700" dirty="0" smtClean="0"/>
              <a:t>Gastos </a:t>
            </a:r>
            <a:r>
              <a:rPr lang="es-ES" sz="1700" dirty="0"/>
              <a:t>de alquiler de material, ubicado en el tercer país participante, si ese material está ligado a una inversión productiva o a una inversión en equipamiento e infraestructuras. </a:t>
            </a:r>
            <a:endParaRPr lang="es-ES" sz="1700" dirty="0" smtClean="0"/>
          </a:p>
          <a:p>
            <a:pPr algn="just"/>
            <a:endParaRPr lang="es-ES" sz="600" dirty="0"/>
          </a:p>
          <a:p>
            <a:pPr marL="285750" indent="-285750" algn="just">
              <a:buFont typeface="Arial" panose="020B0604020202020204" pitchFamily="34" charset="0"/>
              <a:buChar char="•"/>
            </a:pPr>
            <a:r>
              <a:rPr lang="es-ES" sz="1700" dirty="0"/>
              <a:t>Gastos de viajes, alojamiento y desplazamientos locales en el lugar de destino de otros participantes (que no sea personal del beneficiario) en actividades fuera de la parte de la zona del Programa correspondiente a la U.E. (</a:t>
            </a:r>
            <a:r>
              <a:rPr lang="es-ES" sz="1700" b="1" dirty="0"/>
              <a:t>Art. 5.6 del RD 481/2014</a:t>
            </a:r>
            <a:r>
              <a:rPr lang="es-ES" sz="1700" dirty="0" smtClean="0"/>
              <a:t>).</a:t>
            </a:r>
          </a:p>
          <a:p>
            <a:pPr algn="just"/>
            <a:endParaRPr lang="es-ES" sz="600" dirty="0"/>
          </a:p>
          <a:p>
            <a:pPr marL="285750" indent="-285750" algn="just">
              <a:buFont typeface="Arial" panose="020B0604020202020204" pitchFamily="34" charset="0"/>
              <a:buChar char="•"/>
            </a:pPr>
            <a:r>
              <a:rPr lang="es-ES" sz="1700" dirty="0"/>
              <a:t>Gastos de promoción fuera de la parte de la zona del programa correspondiente a la Unión que vayan ligados a una inversión productiva o equipamiento o infraestructuras, y a actividades desarrolladas en dicha zona (</a:t>
            </a:r>
            <a:r>
              <a:rPr lang="es-ES" sz="1700" b="1" dirty="0"/>
              <a:t>que no consistan en formación</a:t>
            </a:r>
            <a:r>
              <a:rPr lang="es-ES" sz="1700" dirty="0" smtClean="0"/>
              <a:t>).</a:t>
            </a:r>
          </a:p>
          <a:p>
            <a:pPr algn="just"/>
            <a:endParaRPr lang="es-ES" sz="600" dirty="0"/>
          </a:p>
          <a:p>
            <a:pPr marL="285750" indent="-285750" algn="just">
              <a:buFont typeface="Arial" panose="020B0604020202020204" pitchFamily="34" charset="0"/>
              <a:buChar char="•"/>
            </a:pPr>
            <a:r>
              <a:rPr lang="es-ES" sz="1700" dirty="0"/>
              <a:t>Gastos consistentes en el desarrollo de una actividad determinada o prestación de servicio ubicada fuera de parte de la zona del programa correspondiente a la Unión o en beneficio de dicha zona (</a:t>
            </a:r>
            <a:r>
              <a:rPr lang="es-ES" sz="1700" b="1" dirty="0"/>
              <a:t>que no consista en formación</a:t>
            </a:r>
            <a:r>
              <a:rPr lang="es-ES" sz="1700" dirty="0" smtClean="0"/>
              <a:t>).</a:t>
            </a:r>
            <a:endParaRPr lang="es-ES" sz="1700" dirty="0"/>
          </a:p>
        </p:txBody>
      </p:sp>
    </p:spTree>
    <p:extLst>
      <p:ext uri="{BB962C8B-B14F-4D97-AF65-F5344CB8AC3E}">
        <p14:creationId xmlns:p14="http://schemas.microsoft.com/office/powerpoint/2010/main" val="4244242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032" y="1142999"/>
            <a:ext cx="2834640" cy="4614333"/>
          </a:xfrm>
        </p:spPr>
        <p:txBody>
          <a:bodyPr anchor="ctr">
            <a:normAutofit/>
          </a:bodyPr>
          <a:lstStyle/>
          <a:p>
            <a:pPr algn="ctr"/>
            <a:r>
              <a:rPr lang="es-ES" sz="2800" b="1" dirty="0">
                <a:effectLst>
                  <a:outerShdw blurRad="38100" dist="38100" dir="2700000" algn="tl">
                    <a:srgbClr val="000000">
                      <a:alpha val="43137"/>
                    </a:srgbClr>
                  </a:outerShdw>
                </a:effectLst>
              </a:rPr>
              <a:t>GASTO FEDER FUERA DE LA ZONA DEL PROGRAMA QUE PERTENECE A LA UE</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2456958762"/>
              </p:ext>
            </p:extLst>
          </p:nvPr>
        </p:nvGraphicFramePr>
        <p:xfrm>
          <a:off x="3597578" y="772159"/>
          <a:ext cx="8118455" cy="370840"/>
        </p:xfrm>
        <a:graphic>
          <a:graphicData uri="http://schemas.openxmlformats.org/drawingml/2006/table">
            <a:tbl>
              <a:tblPr firstRow="1" bandRow="1">
                <a:tableStyleId>{5C22544A-7EE6-4342-B048-85BDC9FD1C3A}</a:tableStyleId>
              </a:tblPr>
              <a:tblGrid>
                <a:gridCol w="8118455">
                  <a:extLst>
                    <a:ext uri="{9D8B030D-6E8A-4147-A177-3AD203B41FA5}">
                      <a16:colId xmlns:a16="http://schemas.microsoft.com/office/drawing/2014/main" xmlns=""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GASTO</a:t>
                      </a:r>
                      <a:r>
                        <a:rPr lang="es-ES_tradnl" baseline="0" dirty="0">
                          <a:solidFill>
                            <a:srgbClr val="002060"/>
                          </a:solidFill>
                        </a:rPr>
                        <a:t> FEDER FUERA DE LA ZONA DEL PROGRAMA QUE PERTENECE A LA UE</a:t>
                      </a:r>
                      <a:endParaRPr lang="es-ES_tradnl" dirty="0">
                        <a:solidFill>
                          <a:srgbClr val="002060"/>
                        </a:solidFill>
                      </a:endParaRPr>
                    </a:p>
                  </a:txBody>
                  <a:tcPr>
                    <a:solidFill>
                      <a:srgbClr val="C8DEF8"/>
                    </a:solidFill>
                  </a:tcPr>
                </a:tc>
                <a:extLst>
                  <a:ext uri="{0D108BD9-81ED-4DB2-BD59-A6C34878D82A}">
                    <a16:rowId xmlns:a16="http://schemas.microsoft.com/office/drawing/2014/main" xmlns="" val="10000"/>
                  </a:ext>
                </a:extLst>
              </a:tr>
            </a:tbl>
          </a:graphicData>
        </a:graphic>
      </p:graphicFrame>
      <p:sp>
        <p:nvSpPr>
          <p:cNvPr id="9" name="Rectángulo 8"/>
          <p:cNvSpPr/>
          <p:nvPr/>
        </p:nvSpPr>
        <p:spPr>
          <a:xfrm>
            <a:off x="3585091" y="1326864"/>
            <a:ext cx="7931398" cy="4970591"/>
          </a:xfrm>
          <a:prstGeom prst="rect">
            <a:avLst/>
          </a:prstGeom>
        </p:spPr>
        <p:txBody>
          <a:bodyPr wrap="square">
            <a:spAutoFit/>
          </a:bodyPr>
          <a:lstStyle/>
          <a:p>
            <a:r>
              <a:rPr lang="es-ES" b="1" dirty="0" smtClean="0"/>
              <a:t>No </a:t>
            </a:r>
            <a:r>
              <a:rPr lang="es-ES" b="1" dirty="0"/>
              <a:t>computan dentro del límite del 30%:</a:t>
            </a:r>
          </a:p>
          <a:p>
            <a:endParaRPr lang="es-ES" sz="1600" dirty="0"/>
          </a:p>
          <a:p>
            <a:pPr marL="285750" indent="-285750" algn="just">
              <a:buFont typeface="Arial" panose="020B0604020202020204" pitchFamily="34" charset="0"/>
              <a:buChar char="•"/>
            </a:pPr>
            <a:r>
              <a:rPr lang="es-ES" sz="1700" dirty="0"/>
              <a:t>Gastos de viajes y alojamiento y desplazamiento local en el lugar de destino, de los beneficiarios FEDER de la zona del programa correspondiente a la U.E que se desplacen fuera de la zona del programa de la U.E (</a:t>
            </a:r>
            <a:r>
              <a:rPr lang="es-ES" sz="1700" b="1" dirty="0"/>
              <a:t>EXCEPCIÓN</a:t>
            </a:r>
            <a:r>
              <a:rPr lang="es-ES" sz="1700" dirty="0"/>
              <a:t> </a:t>
            </a:r>
            <a:r>
              <a:rPr lang="es-ES" sz="1700" b="1" dirty="0"/>
              <a:t>Art. 5.8 del RD 481/2014</a:t>
            </a:r>
            <a:r>
              <a:rPr lang="es-ES" sz="1700" dirty="0" smtClean="0"/>
              <a:t>).</a:t>
            </a:r>
          </a:p>
          <a:p>
            <a:pPr algn="just"/>
            <a:endParaRPr lang="es-ES" sz="600" dirty="0"/>
          </a:p>
          <a:p>
            <a:pPr marL="285750" indent="-285750" algn="just">
              <a:buFont typeface="Arial" panose="020B0604020202020204" pitchFamily="34" charset="0"/>
              <a:buChar char="•"/>
            </a:pPr>
            <a:r>
              <a:rPr lang="es-ES" sz="1700" dirty="0"/>
              <a:t>Gastos de viaje y alojamiento de personal de los terceros países participantes y/o participantes asociados que sean pagados por los beneficiarios FEDER para apoyar la asistencia de dichas entidades a actuaciones desarrolladas dentro de la zona del programa correspondiente a la U.E</a:t>
            </a:r>
            <a:r>
              <a:rPr lang="es-ES" sz="1700" dirty="0" smtClean="0"/>
              <a:t>.</a:t>
            </a:r>
          </a:p>
          <a:p>
            <a:pPr algn="just"/>
            <a:endParaRPr lang="es-ES" sz="600" dirty="0"/>
          </a:p>
          <a:p>
            <a:pPr marL="285750" indent="-285750" algn="just">
              <a:buFont typeface="Arial" panose="020B0604020202020204" pitchFamily="34" charset="0"/>
              <a:buChar char="•"/>
            </a:pPr>
            <a:r>
              <a:rPr lang="es-ES" sz="1700" dirty="0"/>
              <a:t>Gastos relativos a </a:t>
            </a:r>
            <a:r>
              <a:rPr lang="es-ES" sz="1700" u="sng" dirty="0"/>
              <a:t>actividades de promoción y desarrollo de capacidades</a:t>
            </a:r>
            <a:r>
              <a:rPr lang="es-ES" sz="1700" dirty="0"/>
              <a:t>, es decir, formación, aunque dichas actividades se localicen en territorio fuera de la zona del programa correspondiente a la U.E. (</a:t>
            </a:r>
            <a:r>
              <a:rPr lang="es-ES" sz="1700" b="1" dirty="0"/>
              <a:t>EXCEPCIÓN</a:t>
            </a:r>
            <a:r>
              <a:rPr lang="es-ES" sz="1700" dirty="0"/>
              <a:t> </a:t>
            </a:r>
            <a:r>
              <a:rPr lang="es-ES" sz="1700" b="1" dirty="0"/>
              <a:t>Art. 20.3 del Reglamento 1299/2013 y Art.5.5 del RD 481/2014</a:t>
            </a:r>
            <a:r>
              <a:rPr lang="es-ES" sz="1700" dirty="0"/>
              <a:t>).</a:t>
            </a:r>
          </a:p>
          <a:p>
            <a:pPr algn="just" hangingPunct="0"/>
            <a:r>
              <a:rPr lang="es-ES" sz="1700" dirty="0"/>
              <a:t> </a:t>
            </a:r>
          </a:p>
          <a:p>
            <a:pPr algn="just" hangingPunct="0"/>
            <a:r>
              <a:rPr lang="es-ES" sz="1700" dirty="0" smtClean="0"/>
              <a:t>La </a:t>
            </a:r>
            <a:r>
              <a:rPr lang="es-ES" sz="1700" dirty="0"/>
              <a:t>justificación de todos estos gastos tendrá que cumplir todos los requisitos establecidos para justificar cualquier otro gasto cofinanciado por el FEDER.</a:t>
            </a:r>
          </a:p>
          <a:p>
            <a:pPr algn="just" hangingPunct="0"/>
            <a:endParaRPr lang="es-ES" sz="1600" dirty="0"/>
          </a:p>
        </p:txBody>
      </p:sp>
    </p:spTree>
    <p:extLst>
      <p:ext uri="{BB962C8B-B14F-4D97-AF65-F5344CB8AC3E}">
        <p14:creationId xmlns:p14="http://schemas.microsoft.com/office/powerpoint/2010/main" val="4277499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032" y="2330823"/>
            <a:ext cx="2834640" cy="1705715"/>
          </a:xfrm>
        </p:spPr>
        <p:txBody>
          <a:bodyPr>
            <a:normAutofit/>
          </a:bodyPr>
          <a:lstStyle/>
          <a:p>
            <a:pPr algn="ctr"/>
            <a:r>
              <a:rPr lang="es-ES_tradnl" sz="2800" b="1" dirty="0">
                <a:effectLst>
                  <a:outerShdw blurRad="38100" dist="38100" dir="2700000" algn="tl">
                    <a:srgbClr val="000000">
                      <a:alpha val="43137"/>
                    </a:srgbClr>
                  </a:outerShdw>
                </a:effectLst>
              </a:rPr>
              <a:t>LA GESTION FINANCIERA DE LOS PROYECTOS </a:t>
            </a:r>
            <a:endParaRPr lang="es-ES" sz="2800" b="1" dirty="0">
              <a:effectLst>
                <a:outerShdw blurRad="38100" dist="38100" dir="2700000" algn="tl">
                  <a:srgbClr val="000000">
                    <a:alpha val="43137"/>
                  </a:srgbClr>
                </a:outerShdw>
              </a:effectLst>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475" y="30150"/>
            <a:ext cx="2554224" cy="697992"/>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H="1" flipV="1">
            <a:off x="246774" y="6104239"/>
            <a:ext cx="2953627" cy="718521"/>
          </a:xfrm>
          <a:prstGeom prst="rect">
            <a:avLst/>
          </a:prstGeom>
        </p:spPr>
      </p:pic>
      <p:pic>
        <p:nvPicPr>
          <p:cNvPr id="7" name="Imagen 6"/>
          <p:cNvPicPr>
            <a:picLocks noChangeAspect="1"/>
          </p:cNvPicPr>
          <p:nvPr/>
        </p:nvPicPr>
        <p:blipFill>
          <a:blip r:embed="rId4"/>
          <a:stretch>
            <a:fillRect/>
          </a:stretch>
        </p:blipFill>
        <p:spPr>
          <a:xfrm>
            <a:off x="6680889" y="1830860"/>
            <a:ext cx="1998323" cy="1414365"/>
          </a:xfrm>
          <a:prstGeom prst="rect">
            <a:avLst/>
          </a:prstGeom>
        </p:spPr>
      </p:pic>
      <p:sp>
        <p:nvSpPr>
          <p:cNvPr id="8" name="Text Box 5"/>
          <p:cNvSpPr txBox="1">
            <a:spLocks noChangeArrowheads="1"/>
          </p:cNvSpPr>
          <p:nvPr/>
        </p:nvSpPr>
        <p:spPr bwMode="auto">
          <a:xfrm>
            <a:off x="3826476" y="739590"/>
            <a:ext cx="68676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0850" indent="-450850" algn="l">
              <a:defRPr>
                <a:solidFill>
                  <a:schemeClr val="tx1"/>
                </a:solidFill>
                <a:latin typeface="Arial" panose="020B0604020202020204" pitchFamily="34" charset="0"/>
              </a:defRPr>
            </a:lvl1pPr>
            <a:lvl2pPr marL="984250" indent="-87313" algn="l">
              <a:defRPr>
                <a:solidFill>
                  <a:schemeClr val="tx1"/>
                </a:solidFill>
                <a:latin typeface="Arial" panose="020B0604020202020204" pitchFamily="34" charset="0"/>
              </a:defRPr>
            </a:lvl2pPr>
            <a:lvl3pPr marL="2225675" indent="-342900" algn="l">
              <a:defRPr>
                <a:solidFill>
                  <a:schemeClr val="tx1"/>
                </a:solidFill>
                <a:latin typeface="Arial" panose="020B0604020202020204" pitchFamily="34" charset="0"/>
              </a:defRPr>
            </a:lvl3pPr>
            <a:lvl4pPr marL="2747963" indent="-342900" algn="l">
              <a:defRPr>
                <a:solidFill>
                  <a:schemeClr val="tx1"/>
                </a:solidFill>
                <a:latin typeface="Arial" panose="020B0604020202020204" pitchFamily="34" charset="0"/>
              </a:defRPr>
            </a:lvl4pPr>
            <a:lvl5pPr marL="3270250" indent="-342900" algn="l">
              <a:defRPr>
                <a:solidFill>
                  <a:schemeClr val="tx1"/>
                </a:solidFill>
                <a:latin typeface="Arial" panose="020B0604020202020204" pitchFamily="34" charset="0"/>
              </a:defRPr>
            </a:lvl5pPr>
            <a:lvl6pPr marL="3727450" indent="-342900" fontAlgn="base">
              <a:spcBef>
                <a:spcPct val="0"/>
              </a:spcBef>
              <a:spcAft>
                <a:spcPct val="0"/>
              </a:spcAft>
              <a:defRPr>
                <a:solidFill>
                  <a:schemeClr val="tx1"/>
                </a:solidFill>
                <a:latin typeface="Arial" panose="020B0604020202020204" pitchFamily="34" charset="0"/>
              </a:defRPr>
            </a:lvl6pPr>
            <a:lvl7pPr marL="4184650" indent="-342900" fontAlgn="base">
              <a:spcBef>
                <a:spcPct val="0"/>
              </a:spcBef>
              <a:spcAft>
                <a:spcPct val="0"/>
              </a:spcAft>
              <a:defRPr>
                <a:solidFill>
                  <a:schemeClr val="tx1"/>
                </a:solidFill>
                <a:latin typeface="Arial" panose="020B0604020202020204" pitchFamily="34" charset="0"/>
              </a:defRPr>
            </a:lvl7pPr>
            <a:lvl8pPr marL="4641850" indent="-342900" fontAlgn="base">
              <a:spcBef>
                <a:spcPct val="0"/>
              </a:spcBef>
              <a:spcAft>
                <a:spcPct val="0"/>
              </a:spcAft>
              <a:defRPr>
                <a:solidFill>
                  <a:schemeClr val="tx1"/>
                </a:solidFill>
                <a:latin typeface="Arial" panose="020B0604020202020204" pitchFamily="34" charset="0"/>
              </a:defRPr>
            </a:lvl8pPr>
            <a:lvl9pPr marL="5099050" indent="-342900" fontAlgn="base">
              <a:spcBef>
                <a:spcPct val="0"/>
              </a:spcBef>
              <a:spcAft>
                <a:spcPct val="0"/>
              </a:spcAft>
              <a:defRPr>
                <a:solidFill>
                  <a:schemeClr val="tx1"/>
                </a:solidFill>
                <a:latin typeface="Arial" panose="020B0604020202020204" pitchFamily="34" charset="0"/>
              </a:defRPr>
            </a:lvl9pPr>
          </a:lstStyle>
          <a:p>
            <a:pPr marL="896937" lvl="1" indent="0" algn="ctr">
              <a:lnSpc>
                <a:spcPct val="100000"/>
              </a:lnSpc>
              <a:spcBef>
                <a:spcPct val="50000"/>
              </a:spcBef>
            </a:pPr>
            <a:r>
              <a:rPr lang="es-ES_tradnl" altLang="es-ES" sz="2400" b="1" dirty="0" smtClean="0">
                <a:solidFill>
                  <a:srgbClr val="000099"/>
                </a:solidFill>
                <a:latin typeface="+mn-lt"/>
              </a:rPr>
              <a:t>GRACIAS POR SU ATENCION</a:t>
            </a:r>
          </a:p>
        </p:txBody>
      </p:sp>
      <p:sp>
        <p:nvSpPr>
          <p:cNvPr id="9" name="Rectángulo 8"/>
          <p:cNvSpPr/>
          <p:nvPr/>
        </p:nvSpPr>
        <p:spPr>
          <a:xfrm>
            <a:off x="4239492" y="3344610"/>
            <a:ext cx="7195126" cy="1015663"/>
          </a:xfrm>
          <a:prstGeom prst="rect">
            <a:avLst/>
          </a:prstGeom>
          <a:ln>
            <a:solidFill>
              <a:schemeClr val="tx1"/>
            </a:solidFill>
          </a:ln>
        </p:spPr>
        <p:txBody>
          <a:bodyPr wrap="square">
            <a:spAutoFit/>
          </a:bodyPr>
          <a:lstStyle/>
          <a:p>
            <a:pPr marL="439737" algn="ctr">
              <a:spcBef>
                <a:spcPct val="50000"/>
              </a:spcBef>
            </a:pPr>
            <a:r>
              <a:rPr lang="es-ES_tradnl" altLang="es-ES" sz="2400" b="1" dirty="0" smtClean="0">
                <a:solidFill>
                  <a:srgbClr val="000099"/>
                </a:solidFill>
              </a:rPr>
              <a:t>Secretaría Conjunta:</a:t>
            </a:r>
          </a:p>
          <a:p>
            <a:pPr marL="439737" algn="ctr">
              <a:spcBef>
                <a:spcPct val="50000"/>
              </a:spcBef>
            </a:pPr>
            <a:r>
              <a:rPr lang="es-ES_tradnl" altLang="es-ES" sz="2400" dirty="0" smtClean="0">
                <a:solidFill>
                  <a:srgbClr val="C00000"/>
                </a:solidFill>
              </a:rPr>
              <a:t>gestionproyectos@pct-mac.org</a:t>
            </a:r>
            <a:endParaRPr lang="es-ES_tradnl" altLang="es-ES" sz="2400" dirty="0">
              <a:solidFill>
                <a:srgbClr val="C00000"/>
              </a:solidFill>
            </a:endParaRPr>
          </a:p>
        </p:txBody>
      </p:sp>
      <p:sp>
        <p:nvSpPr>
          <p:cNvPr id="10" name="Rectángulo 9"/>
          <p:cNvSpPr/>
          <p:nvPr/>
        </p:nvSpPr>
        <p:spPr>
          <a:xfrm>
            <a:off x="5317304" y="1145971"/>
            <a:ext cx="4125104" cy="461665"/>
          </a:xfrm>
          <a:prstGeom prst="rect">
            <a:avLst/>
          </a:prstGeom>
        </p:spPr>
        <p:txBody>
          <a:bodyPr wrap="none">
            <a:spAutoFit/>
          </a:bodyPr>
          <a:lstStyle/>
          <a:p>
            <a:pPr marL="896937" lvl="1" indent="0" algn="ctr">
              <a:lnSpc>
                <a:spcPct val="100000"/>
              </a:lnSpc>
              <a:spcBef>
                <a:spcPct val="50000"/>
              </a:spcBef>
            </a:pPr>
            <a:r>
              <a:rPr lang="es-ES_tradnl" altLang="es-ES" sz="2400" b="1" dirty="0">
                <a:solidFill>
                  <a:srgbClr val="000099"/>
                </a:solidFill>
              </a:rPr>
              <a:t>www.mac-interreg.org</a:t>
            </a:r>
          </a:p>
        </p:txBody>
      </p:sp>
      <p:sp>
        <p:nvSpPr>
          <p:cNvPr id="11" name="Rectángulo 10"/>
          <p:cNvSpPr/>
          <p:nvPr/>
        </p:nvSpPr>
        <p:spPr>
          <a:xfrm>
            <a:off x="4239493" y="4565007"/>
            <a:ext cx="7195126" cy="1569660"/>
          </a:xfrm>
          <a:prstGeom prst="rect">
            <a:avLst/>
          </a:prstGeom>
          <a:ln>
            <a:solidFill>
              <a:schemeClr val="tx1"/>
            </a:solidFill>
          </a:ln>
        </p:spPr>
        <p:txBody>
          <a:bodyPr wrap="square">
            <a:spAutoFit/>
          </a:bodyPr>
          <a:lstStyle/>
          <a:p>
            <a:pPr marL="439737" algn="ctr">
              <a:spcBef>
                <a:spcPct val="50000"/>
              </a:spcBef>
            </a:pPr>
            <a:r>
              <a:rPr lang="es-ES_tradnl" altLang="es-ES" sz="2400" b="1" dirty="0" smtClean="0">
                <a:solidFill>
                  <a:srgbClr val="000099"/>
                </a:solidFill>
              </a:rPr>
              <a:t>Corresponsal Regional de Canarias</a:t>
            </a:r>
          </a:p>
          <a:p>
            <a:pPr marL="439737" algn="ctr">
              <a:spcBef>
                <a:spcPct val="50000"/>
              </a:spcBef>
            </a:pPr>
            <a:r>
              <a:rPr lang="es-ES_tradnl" altLang="es-ES" sz="2400" dirty="0">
                <a:solidFill>
                  <a:srgbClr val="C00000"/>
                </a:solidFill>
              </a:rPr>
              <a:t>lgonsand@gobiernodecanarias.org</a:t>
            </a:r>
          </a:p>
          <a:p>
            <a:pPr marL="439737" algn="ctr">
              <a:spcBef>
                <a:spcPct val="50000"/>
              </a:spcBef>
            </a:pPr>
            <a:r>
              <a:rPr lang="es-ES_tradnl" altLang="es-ES" sz="2400" dirty="0">
                <a:solidFill>
                  <a:srgbClr val="C00000"/>
                </a:solidFill>
              </a:rPr>
              <a:t>mvegmarc@gobiernodecanarias.org</a:t>
            </a:r>
          </a:p>
        </p:txBody>
      </p:sp>
    </p:spTree>
    <p:extLst>
      <p:ext uri="{BB962C8B-B14F-4D97-AF65-F5344CB8AC3E}">
        <p14:creationId xmlns:p14="http://schemas.microsoft.com/office/powerpoint/2010/main" val="2094100096"/>
      </p:ext>
    </p:extLst>
  </p:cSld>
  <p:clrMapOvr>
    <a:masterClrMapping/>
  </p:clrMapOvr>
</p:sld>
</file>

<file path=ppt/theme/theme1.xml><?xml version="1.0" encoding="utf-8"?>
<a:theme xmlns:a="http://schemas.openxmlformats.org/drawingml/2006/main" name="Marco">
  <a:themeElements>
    <a:clrScheme name="Fram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39D77354-939E-4A26-AE51-B3F9618B14B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TM03457475[[fn=Marco]]</Template>
  <TotalTime>2511</TotalTime>
  <Words>3372</Words>
  <Application>Microsoft Office PowerPoint</Application>
  <PresentationFormat>Panorámica</PresentationFormat>
  <Paragraphs>381</Paragraphs>
  <Slides>27</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27</vt:i4>
      </vt:variant>
    </vt:vector>
  </HeadingPairs>
  <TitlesOfParts>
    <vt:vector size="36" baseType="lpstr">
      <vt:lpstr>Arial</vt:lpstr>
      <vt:lpstr>Arial Narrow</vt:lpstr>
      <vt:lpstr>Calibri</vt:lpstr>
      <vt:lpstr>Corbel</vt:lpstr>
      <vt:lpstr>Courier New</vt:lpstr>
      <vt:lpstr>Times New Roman</vt:lpstr>
      <vt:lpstr>Wingdings</vt:lpstr>
      <vt:lpstr>Wingdings 2</vt:lpstr>
      <vt:lpstr>Marco</vt:lpstr>
      <vt:lpstr>Jornadas Técnicas para los beneficiarios de proyectos aprobados en la 1ª convocatoria del Programa INTERREG V-A MAC 2014-2020</vt:lpstr>
      <vt:lpstr>LA GESTIÓN FINANCIERA DE LOS PROYECTOS</vt:lpstr>
      <vt:lpstr>EL CIRCUITO FINANCIERO</vt:lpstr>
      <vt:lpstr>EL CIRCUITO FINANCIERO</vt:lpstr>
      <vt:lpstr>EL CIRCUITO FINANCIERO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LA ELEGIBILIDAD DEL GASTO</vt:lpstr>
      <vt:lpstr>GASTO FEDER FUERA DE LA ZONA DEL PROGRAMA QUE PERTENECE A LA UE</vt:lpstr>
      <vt:lpstr>GASTO FEDER FUERA DE LA ZONA DEL PROGRAMA QUE PERTENECE A LA UE</vt:lpstr>
      <vt:lpstr>GASTO FEDER FUERA DE LA ZONA DEL PROGRAMA QUE PERTENECE A LA UE</vt:lpstr>
      <vt:lpstr>LA GESTION FINANCIERA DE LOS PROYECTOS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Jornadas Lanzamiento Interreg MAC 2014-2020</dc:title>
  <dc:creator>Mercedes Palancar</dc:creator>
  <cp:lastModifiedBy>Mercedes Palancar</cp:lastModifiedBy>
  <cp:revision>179</cp:revision>
  <cp:lastPrinted>2017-03-13T15:21:28Z</cp:lastPrinted>
  <dcterms:created xsi:type="dcterms:W3CDTF">2015-12-21T13:16:32Z</dcterms:created>
  <dcterms:modified xsi:type="dcterms:W3CDTF">2017-03-15T09:26:14Z</dcterms:modified>
</cp:coreProperties>
</file>